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6" r:id="rId3"/>
    <p:sldId id="257" r:id="rId4"/>
    <p:sldId id="259" r:id="rId5"/>
    <p:sldId id="261" r:id="rId6"/>
    <p:sldId id="265" r:id="rId7"/>
    <p:sldId id="266" r:id="rId8"/>
    <p:sldId id="270" r:id="rId9"/>
    <p:sldId id="274" r:id="rId10"/>
    <p:sldId id="272" r:id="rId11"/>
    <p:sldId id="275" r:id="rId12"/>
    <p:sldId id="276" r:id="rId13"/>
    <p:sldId id="273" r:id="rId14"/>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1" Type="http://schemas.openxmlformats.org/officeDocument/2006/relationships/oleObject" Target="file:///\\SRNPV14\rdf$\z.zahradnickova\Documents\_Registr%20um&#283;lc&#367;\Registr%20um&#283;lc&#367;%202025_pracovn&#237;%2018.8.202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r>
              <a:rPr lang="cs-CZ" sz="1600" dirty="0"/>
              <a:t>Druhy činností registrovaných</a:t>
            </a:r>
            <a:r>
              <a:rPr lang="cs-CZ" sz="1600" baseline="0" dirty="0"/>
              <a:t> umělců</a:t>
            </a:r>
            <a:endParaRPr lang="cs-CZ" sz="1600" dirty="0"/>
          </a:p>
        </c:rich>
      </c:tx>
      <c:overlay val="0"/>
      <c:spPr>
        <a:noFill/>
        <a:ln>
          <a:noFill/>
        </a:ln>
        <a:effectLst/>
      </c:spPr>
    </c:title>
    <c:autoTitleDeleted val="0"/>
    <c:plotArea>
      <c:layout/>
      <c:pieChart>
        <c:varyColors val="1"/>
        <c:ser>
          <c:idx val="0"/>
          <c:order val="0"/>
          <c:dPt>
            <c:idx val="0"/>
            <c:bubble3D val="0"/>
            <c:spPr>
              <a:solidFill>
                <a:schemeClr val="accent1">
                  <a:lumMod val="40000"/>
                  <a:lumOff val="60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A5BA-4C9E-9CC5-956ED62EE743}"/>
              </c:ext>
            </c:extLst>
          </c:dPt>
          <c:dPt>
            <c:idx val="1"/>
            <c:bubble3D val="0"/>
            <c:spPr>
              <a:solidFill>
                <a:schemeClr val="accent2">
                  <a:lumMod val="40000"/>
                  <a:lumOff val="60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A5BA-4C9E-9CC5-956ED62EE743}"/>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A5BA-4C9E-9CC5-956ED62EE743}"/>
              </c:ext>
            </c:extLst>
          </c:dPt>
          <c:dLbls>
            <c:dLbl>
              <c:idx val="0"/>
              <c:layout>
                <c:manualLayout>
                  <c:x val="-0.23770785928266244"/>
                  <c:y val="0.2209410110552428"/>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mn-lt"/>
                      <a:ea typeface="+mn-ea"/>
                      <a:cs typeface="+mn-cs"/>
                    </a:defRPr>
                  </a:pPr>
                  <a:endParaRPr lang="cs-CZ"/>
                </a:p>
              </c:txPr>
              <c:dLblPos val="bestFit"/>
              <c:showLegendKey val="0"/>
              <c:showVal val="0"/>
              <c:showCatName val="1"/>
              <c:showSerName val="0"/>
              <c:showPercent val="1"/>
              <c:showBubbleSize val="0"/>
              <c:extLst>
                <c:ext xmlns:c15="http://schemas.microsoft.com/office/drawing/2012/chart" uri="{CE6537A1-D6FC-4f65-9D91-7224C49458BB}">
                  <c15:layout>
                    <c:manualLayout>
                      <c:w val="0.23291764205150026"/>
                      <c:h val="0.20177330661072473"/>
                    </c:manualLayout>
                  </c15:layout>
                </c:ext>
                <c:ext xmlns:c16="http://schemas.microsoft.com/office/drawing/2014/chart" uri="{C3380CC4-5D6E-409C-BE32-E72D297353CC}">
                  <c16:uniqueId val="{00000001-A5BA-4C9E-9CC5-956ED62EE743}"/>
                </c:ext>
              </c:extLst>
            </c:dLbl>
            <c:dLbl>
              <c:idx val="1"/>
              <c:layout>
                <c:manualLayout>
                  <c:x val="0.2240517076737549"/>
                  <c:y val="-0.26985039299590974"/>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mn-lt"/>
                      <a:ea typeface="+mn-ea"/>
                      <a:cs typeface="+mn-cs"/>
                    </a:defRPr>
                  </a:pPr>
                  <a:endParaRPr lang="cs-CZ"/>
                </a:p>
              </c:txPr>
              <c:dLblPos val="bestFit"/>
              <c:showLegendKey val="0"/>
              <c:showVal val="0"/>
              <c:showCatName val="1"/>
              <c:showSerName val="0"/>
              <c:showPercent val="1"/>
              <c:showBubbleSize val="0"/>
              <c:extLst>
                <c:ext xmlns:c15="http://schemas.microsoft.com/office/drawing/2012/chart" uri="{CE6537A1-D6FC-4f65-9D91-7224C49458BB}">
                  <c15:layout>
                    <c:manualLayout>
                      <c:w val="0.30494802494802492"/>
                      <c:h val="0.13451544648720978"/>
                    </c:manualLayout>
                  </c15:layout>
                </c:ext>
                <c:ext xmlns:c16="http://schemas.microsoft.com/office/drawing/2014/chart" uri="{C3380CC4-5D6E-409C-BE32-E72D297353CC}">
                  <c16:uniqueId val="{00000003-A5BA-4C9E-9CC5-956ED62EE743}"/>
                </c:ext>
              </c:extLst>
            </c:dLbl>
            <c:dLbl>
              <c:idx val="2"/>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mn-lt"/>
                      <a:ea typeface="+mn-ea"/>
                      <a:cs typeface="+mn-cs"/>
                    </a:defRPr>
                  </a:pPr>
                  <a:endParaRPr lang="cs-CZ"/>
                </a:p>
              </c:txPr>
              <c:dLblPos val="in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A5BA-4C9E-9CC5-956ED62EE74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cs-CZ"/>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'Registr (2)'!$A$26:$A$28</c:f>
              <c:strCache>
                <c:ptCount val="3"/>
                <c:pt idx="0">
                  <c:v>umělecká činnost</c:v>
                </c:pt>
                <c:pt idx="1">
                  <c:v>tvůrčí činnost</c:v>
                </c:pt>
                <c:pt idx="2">
                  <c:v>umělecko-technické profese</c:v>
                </c:pt>
              </c:strCache>
            </c:strRef>
          </c:cat>
          <c:val>
            <c:numRef>
              <c:f>'Registr (2)'!$B$26:$B$28</c:f>
              <c:numCache>
                <c:formatCode>General</c:formatCode>
                <c:ptCount val="3"/>
                <c:pt idx="0">
                  <c:v>11</c:v>
                </c:pt>
                <c:pt idx="1">
                  <c:v>23</c:v>
                </c:pt>
                <c:pt idx="2">
                  <c:v>2</c:v>
                </c:pt>
              </c:numCache>
            </c:numRef>
          </c:val>
          <c:extLst>
            <c:ext xmlns:c16="http://schemas.microsoft.com/office/drawing/2014/chart" uri="{C3380CC4-5D6E-409C-BE32-E72D297353CC}">
              <c16:uniqueId val="{00000006-A5BA-4C9E-9CC5-956ED62EE743}"/>
            </c:ext>
          </c:extLst>
        </c:ser>
        <c:dLbls>
          <c:dLblPos val="inEnd"/>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8100" cap="flat" cmpd="sng" algn="ctr">
      <a:solidFill>
        <a:schemeClr val="accent1"/>
      </a:solidFill>
      <a:round/>
    </a:ln>
    <a:effectLst/>
  </c:spPr>
  <c:txPr>
    <a:bodyPr/>
    <a:lstStyle/>
    <a:p>
      <a:pPr>
        <a:defRPr/>
      </a:pPr>
      <a:endParaRPr lang="cs-CZ"/>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DEF2593-270B-43A8-8CB9-152FD8578EEA}" type="datetimeFigureOut">
              <a:rPr lang="cs-CZ" smtClean="0"/>
              <a:t>02.09.2025</a:t>
            </a:fld>
            <a:endParaRPr lang="cs-CZ" dirty="0"/>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AC501E8-F26F-4AEA-B670-97673C9E7D66}" type="slidenum">
              <a:rPr lang="cs-CZ" smtClean="0"/>
              <a:t>‹#›</a:t>
            </a:fld>
            <a:endParaRPr lang="cs-CZ" dirty="0"/>
          </a:p>
        </p:txBody>
      </p:sp>
    </p:spTree>
    <p:extLst>
      <p:ext uri="{BB962C8B-B14F-4D97-AF65-F5344CB8AC3E}">
        <p14:creationId xmlns:p14="http://schemas.microsoft.com/office/powerpoint/2010/main" val="4231422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A9F494-1B78-4B79-B0B0-682B6E3BC331}"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cs-CZ"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5292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3E61A0-F64C-4664-98AD-A223C08D3B1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02D642E-06E9-40B3-8099-6B0802FEF1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91EA699-FAEF-41AB-904F-A2021BB8F6CA}"/>
              </a:ext>
            </a:extLst>
          </p:cNvPr>
          <p:cNvSpPr>
            <a:spLocks noGrp="1"/>
          </p:cNvSpPr>
          <p:nvPr>
            <p:ph type="dt" sz="half" idx="10"/>
          </p:nvPr>
        </p:nvSpPr>
        <p:spPr/>
        <p:txBody>
          <a:bodyPr/>
          <a:lstStyle/>
          <a:p>
            <a:fld id="{446CFCAD-9016-49DF-8F31-86A7E3D2A0E3}" type="datetimeFigureOut">
              <a:rPr lang="cs-CZ" smtClean="0"/>
              <a:t>02.09.2025</a:t>
            </a:fld>
            <a:endParaRPr lang="cs-CZ" dirty="0"/>
          </a:p>
        </p:txBody>
      </p:sp>
      <p:sp>
        <p:nvSpPr>
          <p:cNvPr id="5" name="Zástupný symbol pro zápatí 4">
            <a:extLst>
              <a:ext uri="{FF2B5EF4-FFF2-40B4-BE49-F238E27FC236}">
                <a16:creationId xmlns:a16="http://schemas.microsoft.com/office/drawing/2014/main" id="{AB8A15E6-94CB-497D-B604-465DD9D865F2}"/>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06792A29-B0DB-4503-8719-7D2C4F127828}"/>
              </a:ext>
            </a:extLst>
          </p:cNvPr>
          <p:cNvSpPr>
            <a:spLocks noGrp="1"/>
          </p:cNvSpPr>
          <p:nvPr>
            <p:ph type="sldNum" sz="quarter" idx="12"/>
          </p:nvPr>
        </p:nvSpPr>
        <p:spPr/>
        <p:txBody>
          <a:bodyPr/>
          <a:lstStyle/>
          <a:p>
            <a:fld id="{57D76F21-355E-4419-B493-5C2FDFEB68D9}" type="slidenum">
              <a:rPr lang="cs-CZ" smtClean="0"/>
              <a:t>‹#›</a:t>
            </a:fld>
            <a:endParaRPr lang="cs-CZ" dirty="0"/>
          </a:p>
        </p:txBody>
      </p:sp>
    </p:spTree>
    <p:extLst>
      <p:ext uri="{BB962C8B-B14F-4D97-AF65-F5344CB8AC3E}">
        <p14:creationId xmlns:p14="http://schemas.microsoft.com/office/powerpoint/2010/main" val="142290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7F8037-1510-46A3-8947-8535F572312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B534DE9-D3C3-44CF-82DE-31ADE5DB9A2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0F8C3D7-9EEF-4317-82DD-A774F7B1F0C4}"/>
              </a:ext>
            </a:extLst>
          </p:cNvPr>
          <p:cNvSpPr>
            <a:spLocks noGrp="1"/>
          </p:cNvSpPr>
          <p:nvPr>
            <p:ph type="dt" sz="half" idx="10"/>
          </p:nvPr>
        </p:nvSpPr>
        <p:spPr/>
        <p:txBody>
          <a:bodyPr/>
          <a:lstStyle/>
          <a:p>
            <a:fld id="{446CFCAD-9016-49DF-8F31-86A7E3D2A0E3}" type="datetimeFigureOut">
              <a:rPr lang="cs-CZ" smtClean="0"/>
              <a:t>02.09.2025</a:t>
            </a:fld>
            <a:endParaRPr lang="cs-CZ" dirty="0"/>
          </a:p>
        </p:txBody>
      </p:sp>
      <p:sp>
        <p:nvSpPr>
          <p:cNvPr id="5" name="Zástupný symbol pro zápatí 4">
            <a:extLst>
              <a:ext uri="{FF2B5EF4-FFF2-40B4-BE49-F238E27FC236}">
                <a16:creationId xmlns:a16="http://schemas.microsoft.com/office/drawing/2014/main" id="{0FDB1A40-C991-482E-8B79-EAF7FC4F2807}"/>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A36EAE26-B562-44BC-90BA-8649BA85DD4F}"/>
              </a:ext>
            </a:extLst>
          </p:cNvPr>
          <p:cNvSpPr>
            <a:spLocks noGrp="1"/>
          </p:cNvSpPr>
          <p:nvPr>
            <p:ph type="sldNum" sz="quarter" idx="12"/>
          </p:nvPr>
        </p:nvSpPr>
        <p:spPr/>
        <p:txBody>
          <a:bodyPr/>
          <a:lstStyle/>
          <a:p>
            <a:fld id="{57D76F21-355E-4419-B493-5C2FDFEB68D9}" type="slidenum">
              <a:rPr lang="cs-CZ" smtClean="0"/>
              <a:t>‹#›</a:t>
            </a:fld>
            <a:endParaRPr lang="cs-CZ" dirty="0"/>
          </a:p>
        </p:txBody>
      </p:sp>
    </p:spTree>
    <p:extLst>
      <p:ext uri="{BB962C8B-B14F-4D97-AF65-F5344CB8AC3E}">
        <p14:creationId xmlns:p14="http://schemas.microsoft.com/office/powerpoint/2010/main" val="1555438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79C7DF9D-EADF-4B39-B010-B2C22339AD6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1BAC887-ACB5-46D8-9C26-C506ED54F04B}"/>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05A3326-1317-4121-87A1-6C2247BA7A8D}"/>
              </a:ext>
            </a:extLst>
          </p:cNvPr>
          <p:cNvSpPr>
            <a:spLocks noGrp="1"/>
          </p:cNvSpPr>
          <p:nvPr>
            <p:ph type="dt" sz="half" idx="10"/>
          </p:nvPr>
        </p:nvSpPr>
        <p:spPr/>
        <p:txBody>
          <a:bodyPr/>
          <a:lstStyle/>
          <a:p>
            <a:fld id="{446CFCAD-9016-49DF-8F31-86A7E3D2A0E3}" type="datetimeFigureOut">
              <a:rPr lang="cs-CZ" smtClean="0"/>
              <a:t>02.09.2025</a:t>
            </a:fld>
            <a:endParaRPr lang="cs-CZ" dirty="0"/>
          </a:p>
        </p:txBody>
      </p:sp>
      <p:sp>
        <p:nvSpPr>
          <p:cNvPr id="5" name="Zástupný symbol pro zápatí 4">
            <a:extLst>
              <a:ext uri="{FF2B5EF4-FFF2-40B4-BE49-F238E27FC236}">
                <a16:creationId xmlns:a16="http://schemas.microsoft.com/office/drawing/2014/main" id="{B4F33614-0429-404A-A20A-383342981A62}"/>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4A5E50A5-6184-4EB7-A85A-1F6030FF0C9E}"/>
              </a:ext>
            </a:extLst>
          </p:cNvPr>
          <p:cNvSpPr>
            <a:spLocks noGrp="1"/>
          </p:cNvSpPr>
          <p:nvPr>
            <p:ph type="sldNum" sz="quarter" idx="12"/>
          </p:nvPr>
        </p:nvSpPr>
        <p:spPr/>
        <p:txBody>
          <a:bodyPr/>
          <a:lstStyle/>
          <a:p>
            <a:fld id="{57D76F21-355E-4419-B493-5C2FDFEB68D9}" type="slidenum">
              <a:rPr lang="cs-CZ" smtClean="0"/>
              <a:t>‹#›</a:t>
            </a:fld>
            <a:endParaRPr lang="cs-CZ" dirty="0"/>
          </a:p>
        </p:txBody>
      </p:sp>
    </p:spTree>
    <p:extLst>
      <p:ext uri="{BB962C8B-B14F-4D97-AF65-F5344CB8AC3E}">
        <p14:creationId xmlns:p14="http://schemas.microsoft.com/office/powerpoint/2010/main" val="728065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65323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777443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48859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208488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9040349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2148439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564311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75373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EA0D50-847F-4BEE-B660-680262884DE9}"/>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BC09DF77-2ED3-409E-B120-48DD18773E3F}"/>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D80BF69-12A2-4506-B976-22362B8D5A46}"/>
              </a:ext>
            </a:extLst>
          </p:cNvPr>
          <p:cNvSpPr>
            <a:spLocks noGrp="1"/>
          </p:cNvSpPr>
          <p:nvPr>
            <p:ph type="dt" sz="half" idx="10"/>
          </p:nvPr>
        </p:nvSpPr>
        <p:spPr/>
        <p:txBody>
          <a:bodyPr/>
          <a:lstStyle/>
          <a:p>
            <a:fld id="{446CFCAD-9016-49DF-8F31-86A7E3D2A0E3}" type="datetimeFigureOut">
              <a:rPr lang="cs-CZ" smtClean="0"/>
              <a:t>02.09.2025</a:t>
            </a:fld>
            <a:endParaRPr lang="cs-CZ" dirty="0"/>
          </a:p>
        </p:txBody>
      </p:sp>
      <p:sp>
        <p:nvSpPr>
          <p:cNvPr id="5" name="Zástupný symbol pro zápatí 4">
            <a:extLst>
              <a:ext uri="{FF2B5EF4-FFF2-40B4-BE49-F238E27FC236}">
                <a16:creationId xmlns:a16="http://schemas.microsoft.com/office/drawing/2014/main" id="{939D298B-3793-4B26-83A8-A739B7DD198E}"/>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1E4D4AD4-37F7-48F3-A572-5E13F51144E2}"/>
              </a:ext>
            </a:extLst>
          </p:cNvPr>
          <p:cNvSpPr>
            <a:spLocks noGrp="1"/>
          </p:cNvSpPr>
          <p:nvPr>
            <p:ph type="sldNum" sz="quarter" idx="12"/>
          </p:nvPr>
        </p:nvSpPr>
        <p:spPr/>
        <p:txBody>
          <a:bodyPr/>
          <a:lstStyle/>
          <a:p>
            <a:fld id="{57D76F21-355E-4419-B493-5C2FDFEB68D9}" type="slidenum">
              <a:rPr lang="cs-CZ" smtClean="0"/>
              <a:t>‹#›</a:t>
            </a:fld>
            <a:endParaRPr lang="cs-CZ" dirty="0"/>
          </a:p>
        </p:txBody>
      </p:sp>
    </p:spTree>
    <p:extLst>
      <p:ext uri="{BB962C8B-B14F-4D97-AF65-F5344CB8AC3E}">
        <p14:creationId xmlns:p14="http://schemas.microsoft.com/office/powerpoint/2010/main" val="25454481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dirty="0"/>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9429573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5538862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459444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F3B1F8-25F5-47D0-AFC3-1FDEB28E53A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DA247BE3-247E-4847-B4D8-25120C52C1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646356A-EC4D-429B-B5BF-6009FAD25848}"/>
              </a:ext>
            </a:extLst>
          </p:cNvPr>
          <p:cNvSpPr>
            <a:spLocks noGrp="1"/>
          </p:cNvSpPr>
          <p:nvPr>
            <p:ph type="dt" sz="half" idx="10"/>
          </p:nvPr>
        </p:nvSpPr>
        <p:spPr/>
        <p:txBody>
          <a:bodyPr/>
          <a:lstStyle/>
          <a:p>
            <a:fld id="{446CFCAD-9016-49DF-8F31-86A7E3D2A0E3}" type="datetimeFigureOut">
              <a:rPr lang="cs-CZ" smtClean="0"/>
              <a:t>02.09.2025</a:t>
            </a:fld>
            <a:endParaRPr lang="cs-CZ" dirty="0"/>
          </a:p>
        </p:txBody>
      </p:sp>
      <p:sp>
        <p:nvSpPr>
          <p:cNvPr id="5" name="Zástupný symbol pro zápatí 4">
            <a:extLst>
              <a:ext uri="{FF2B5EF4-FFF2-40B4-BE49-F238E27FC236}">
                <a16:creationId xmlns:a16="http://schemas.microsoft.com/office/drawing/2014/main" id="{2A6562F3-DDDD-4AD7-93FE-00E9BE5D84DA}"/>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80A3CB62-751D-4DD4-B053-6F8E6B977688}"/>
              </a:ext>
            </a:extLst>
          </p:cNvPr>
          <p:cNvSpPr>
            <a:spLocks noGrp="1"/>
          </p:cNvSpPr>
          <p:nvPr>
            <p:ph type="sldNum" sz="quarter" idx="12"/>
          </p:nvPr>
        </p:nvSpPr>
        <p:spPr/>
        <p:txBody>
          <a:bodyPr/>
          <a:lstStyle/>
          <a:p>
            <a:fld id="{57D76F21-355E-4419-B493-5C2FDFEB68D9}" type="slidenum">
              <a:rPr lang="cs-CZ" smtClean="0"/>
              <a:t>‹#›</a:t>
            </a:fld>
            <a:endParaRPr lang="cs-CZ" dirty="0"/>
          </a:p>
        </p:txBody>
      </p:sp>
    </p:spTree>
    <p:extLst>
      <p:ext uri="{BB962C8B-B14F-4D97-AF65-F5344CB8AC3E}">
        <p14:creationId xmlns:p14="http://schemas.microsoft.com/office/powerpoint/2010/main" val="153304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1AB026-D309-45DF-AE68-B374D74E833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640FC72-C5A5-4259-8027-E1CFACEC82A4}"/>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A8C476B-D5BA-42BA-B717-58D1E9F30530}"/>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4F4A3EC-41B7-4472-97F6-7DB6DAB793C7}"/>
              </a:ext>
            </a:extLst>
          </p:cNvPr>
          <p:cNvSpPr>
            <a:spLocks noGrp="1"/>
          </p:cNvSpPr>
          <p:nvPr>
            <p:ph type="dt" sz="half" idx="10"/>
          </p:nvPr>
        </p:nvSpPr>
        <p:spPr/>
        <p:txBody>
          <a:bodyPr/>
          <a:lstStyle/>
          <a:p>
            <a:fld id="{446CFCAD-9016-49DF-8F31-86A7E3D2A0E3}" type="datetimeFigureOut">
              <a:rPr lang="cs-CZ" smtClean="0"/>
              <a:t>02.09.2025</a:t>
            </a:fld>
            <a:endParaRPr lang="cs-CZ" dirty="0"/>
          </a:p>
        </p:txBody>
      </p:sp>
      <p:sp>
        <p:nvSpPr>
          <p:cNvPr id="6" name="Zástupný symbol pro zápatí 5">
            <a:extLst>
              <a:ext uri="{FF2B5EF4-FFF2-40B4-BE49-F238E27FC236}">
                <a16:creationId xmlns:a16="http://schemas.microsoft.com/office/drawing/2014/main" id="{86E32F42-75C1-4CF1-8626-34AE9C5D0FD8}"/>
              </a:ext>
            </a:extLst>
          </p:cNvPr>
          <p:cNvSpPr>
            <a:spLocks noGrp="1"/>
          </p:cNvSpPr>
          <p:nvPr>
            <p:ph type="ftr" sz="quarter" idx="11"/>
          </p:nvPr>
        </p:nvSpPr>
        <p:spPr/>
        <p:txBody>
          <a:bodyPr/>
          <a:lstStyle/>
          <a:p>
            <a:endParaRPr lang="cs-CZ" dirty="0"/>
          </a:p>
        </p:txBody>
      </p:sp>
      <p:sp>
        <p:nvSpPr>
          <p:cNvPr id="7" name="Zástupný symbol pro číslo snímku 6">
            <a:extLst>
              <a:ext uri="{FF2B5EF4-FFF2-40B4-BE49-F238E27FC236}">
                <a16:creationId xmlns:a16="http://schemas.microsoft.com/office/drawing/2014/main" id="{1EE518EF-4012-49EB-B13F-3DC79F548A26}"/>
              </a:ext>
            </a:extLst>
          </p:cNvPr>
          <p:cNvSpPr>
            <a:spLocks noGrp="1"/>
          </p:cNvSpPr>
          <p:nvPr>
            <p:ph type="sldNum" sz="quarter" idx="12"/>
          </p:nvPr>
        </p:nvSpPr>
        <p:spPr/>
        <p:txBody>
          <a:bodyPr/>
          <a:lstStyle/>
          <a:p>
            <a:fld id="{57D76F21-355E-4419-B493-5C2FDFEB68D9}" type="slidenum">
              <a:rPr lang="cs-CZ" smtClean="0"/>
              <a:t>‹#›</a:t>
            </a:fld>
            <a:endParaRPr lang="cs-CZ" dirty="0"/>
          </a:p>
        </p:txBody>
      </p:sp>
    </p:spTree>
    <p:extLst>
      <p:ext uri="{BB962C8B-B14F-4D97-AF65-F5344CB8AC3E}">
        <p14:creationId xmlns:p14="http://schemas.microsoft.com/office/powerpoint/2010/main" val="202393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892C24-F4D4-45CB-A5F2-5DC7095F334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300732E0-2AC9-49DB-A74A-290CD39AA5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DB93085E-9AD6-4AB7-87FD-4AC23AB65447}"/>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4C21DE3-36F7-4AC0-A302-3B549AC281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3C4501FF-2DDF-4E1D-B27F-BB15D68CAD56}"/>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068E34B-F2A2-4F24-9BDF-B38AB8CB619F}"/>
              </a:ext>
            </a:extLst>
          </p:cNvPr>
          <p:cNvSpPr>
            <a:spLocks noGrp="1"/>
          </p:cNvSpPr>
          <p:nvPr>
            <p:ph type="dt" sz="half" idx="10"/>
          </p:nvPr>
        </p:nvSpPr>
        <p:spPr/>
        <p:txBody>
          <a:bodyPr/>
          <a:lstStyle/>
          <a:p>
            <a:fld id="{446CFCAD-9016-49DF-8F31-86A7E3D2A0E3}" type="datetimeFigureOut">
              <a:rPr lang="cs-CZ" smtClean="0"/>
              <a:t>02.09.2025</a:t>
            </a:fld>
            <a:endParaRPr lang="cs-CZ" dirty="0"/>
          </a:p>
        </p:txBody>
      </p:sp>
      <p:sp>
        <p:nvSpPr>
          <p:cNvPr id="8" name="Zástupný symbol pro zápatí 7">
            <a:extLst>
              <a:ext uri="{FF2B5EF4-FFF2-40B4-BE49-F238E27FC236}">
                <a16:creationId xmlns:a16="http://schemas.microsoft.com/office/drawing/2014/main" id="{837EA9C4-6C0D-4660-B7E5-6AAAA565F507}"/>
              </a:ext>
            </a:extLst>
          </p:cNvPr>
          <p:cNvSpPr>
            <a:spLocks noGrp="1"/>
          </p:cNvSpPr>
          <p:nvPr>
            <p:ph type="ftr" sz="quarter" idx="11"/>
          </p:nvPr>
        </p:nvSpPr>
        <p:spPr/>
        <p:txBody>
          <a:bodyPr/>
          <a:lstStyle/>
          <a:p>
            <a:endParaRPr lang="cs-CZ" dirty="0"/>
          </a:p>
        </p:txBody>
      </p:sp>
      <p:sp>
        <p:nvSpPr>
          <p:cNvPr id="9" name="Zástupný symbol pro číslo snímku 8">
            <a:extLst>
              <a:ext uri="{FF2B5EF4-FFF2-40B4-BE49-F238E27FC236}">
                <a16:creationId xmlns:a16="http://schemas.microsoft.com/office/drawing/2014/main" id="{743025C0-E24A-4104-B56C-197BF2E632FF}"/>
              </a:ext>
            </a:extLst>
          </p:cNvPr>
          <p:cNvSpPr>
            <a:spLocks noGrp="1"/>
          </p:cNvSpPr>
          <p:nvPr>
            <p:ph type="sldNum" sz="quarter" idx="12"/>
          </p:nvPr>
        </p:nvSpPr>
        <p:spPr/>
        <p:txBody>
          <a:bodyPr/>
          <a:lstStyle/>
          <a:p>
            <a:fld id="{57D76F21-355E-4419-B493-5C2FDFEB68D9}" type="slidenum">
              <a:rPr lang="cs-CZ" smtClean="0"/>
              <a:t>‹#›</a:t>
            </a:fld>
            <a:endParaRPr lang="cs-CZ" dirty="0"/>
          </a:p>
        </p:txBody>
      </p:sp>
    </p:spTree>
    <p:extLst>
      <p:ext uri="{BB962C8B-B14F-4D97-AF65-F5344CB8AC3E}">
        <p14:creationId xmlns:p14="http://schemas.microsoft.com/office/powerpoint/2010/main" val="2439068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01AAE8-089B-4F79-B648-FE7DFD3AA97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3E0E3BB-FA80-497A-ABF9-4094B86727B9}"/>
              </a:ext>
            </a:extLst>
          </p:cNvPr>
          <p:cNvSpPr>
            <a:spLocks noGrp="1"/>
          </p:cNvSpPr>
          <p:nvPr>
            <p:ph type="dt" sz="half" idx="10"/>
          </p:nvPr>
        </p:nvSpPr>
        <p:spPr/>
        <p:txBody>
          <a:bodyPr/>
          <a:lstStyle/>
          <a:p>
            <a:fld id="{446CFCAD-9016-49DF-8F31-86A7E3D2A0E3}" type="datetimeFigureOut">
              <a:rPr lang="cs-CZ" smtClean="0"/>
              <a:t>02.09.2025</a:t>
            </a:fld>
            <a:endParaRPr lang="cs-CZ" dirty="0"/>
          </a:p>
        </p:txBody>
      </p:sp>
      <p:sp>
        <p:nvSpPr>
          <p:cNvPr id="4" name="Zástupný symbol pro zápatí 3">
            <a:extLst>
              <a:ext uri="{FF2B5EF4-FFF2-40B4-BE49-F238E27FC236}">
                <a16:creationId xmlns:a16="http://schemas.microsoft.com/office/drawing/2014/main" id="{81DD2023-CD77-4154-89EE-456D4CB77154}"/>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089A5B73-80A9-42F7-9BB6-26BC881A3853}"/>
              </a:ext>
            </a:extLst>
          </p:cNvPr>
          <p:cNvSpPr>
            <a:spLocks noGrp="1"/>
          </p:cNvSpPr>
          <p:nvPr>
            <p:ph type="sldNum" sz="quarter" idx="12"/>
          </p:nvPr>
        </p:nvSpPr>
        <p:spPr/>
        <p:txBody>
          <a:bodyPr/>
          <a:lstStyle/>
          <a:p>
            <a:fld id="{57D76F21-355E-4419-B493-5C2FDFEB68D9}" type="slidenum">
              <a:rPr lang="cs-CZ" smtClean="0"/>
              <a:t>‹#›</a:t>
            </a:fld>
            <a:endParaRPr lang="cs-CZ" dirty="0"/>
          </a:p>
        </p:txBody>
      </p:sp>
    </p:spTree>
    <p:extLst>
      <p:ext uri="{BB962C8B-B14F-4D97-AF65-F5344CB8AC3E}">
        <p14:creationId xmlns:p14="http://schemas.microsoft.com/office/powerpoint/2010/main" val="4045872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352C483-DA51-406B-9606-AF562D61D8D7}"/>
              </a:ext>
            </a:extLst>
          </p:cNvPr>
          <p:cNvSpPr>
            <a:spLocks noGrp="1"/>
          </p:cNvSpPr>
          <p:nvPr>
            <p:ph type="dt" sz="half" idx="10"/>
          </p:nvPr>
        </p:nvSpPr>
        <p:spPr/>
        <p:txBody>
          <a:bodyPr/>
          <a:lstStyle/>
          <a:p>
            <a:fld id="{446CFCAD-9016-49DF-8F31-86A7E3D2A0E3}" type="datetimeFigureOut">
              <a:rPr lang="cs-CZ" smtClean="0"/>
              <a:t>02.09.2025</a:t>
            </a:fld>
            <a:endParaRPr lang="cs-CZ" dirty="0"/>
          </a:p>
        </p:txBody>
      </p:sp>
      <p:sp>
        <p:nvSpPr>
          <p:cNvPr id="3" name="Zástupný symbol pro zápatí 2">
            <a:extLst>
              <a:ext uri="{FF2B5EF4-FFF2-40B4-BE49-F238E27FC236}">
                <a16:creationId xmlns:a16="http://schemas.microsoft.com/office/drawing/2014/main" id="{C63D88DA-A81F-4D0E-B3EF-E7398E8C03C8}"/>
              </a:ext>
            </a:extLst>
          </p:cNvPr>
          <p:cNvSpPr>
            <a:spLocks noGrp="1"/>
          </p:cNvSpPr>
          <p:nvPr>
            <p:ph type="ftr" sz="quarter" idx="11"/>
          </p:nvPr>
        </p:nvSpPr>
        <p:spPr/>
        <p:txBody>
          <a:bodyPr/>
          <a:lstStyle/>
          <a:p>
            <a:endParaRPr lang="cs-CZ" dirty="0"/>
          </a:p>
        </p:txBody>
      </p:sp>
      <p:sp>
        <p:nvSpPr>
          <p:cNvPr id="4" name="Zástupný symbol pro číslo snímku 3">
            <a:extLst>
              <a:ext uri="{FF2B5EF4-FFF2-40B4-BE49-F238E27FC236}">
                <a16:creationId xmlns:a16="http://schemas.microsoft.com/office/drawing/2014/main" id="{44390F74-BC89-472B-A568-51FE4B5C6D38}"/>
              </a:ext>
            </a:extLst>
          </p:cNvPr>
          <p:cNvSpPr>
            <a:spLocks noGrp="1"/>
          </p:cNvSpPr>
          <p:nvPr>
            <p:ph type="sldNum" sz="quarter" idx="12"/>
          </p:nvPr>
        </p:nvSpPr>
        <p:spPr/>
        <p:txBody>
          <a:bodyPr/>
          <a:lstStyle/>
          <a:p>
            <a:fld id="{57D76F21-355E-4419-B493-5C2FDFEB68D9}" type="slidenum">
              <a:rPr lang="cs-CZ" smtClean="0"/>
              <a:t>‹#›</a:t>
            </a:fld>
            <a:endParaRPr lang="cs-CZ" dirty="0"/>
          </a:p>
        </p:txBody>
      </p:sp>
    </p:spTree>
    <p:extLst>
      <p:ext uri="{BB962C8B-B14F-4D97-AF65-F5344CB8AC3E}">
        <p14:creationId xmlns:p14="http://schemas.microsoft.com/office/powerpoint/2010/main" val="3376352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862F34-D4DA-4BD7-83AD-88F4FE78579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E32D77DB-2573-4319-8A32-08BC3D70F3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A6238A87-9A1B-4B56-AA29-FB916FA2C0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5C373E9D-7BD2-4F14-8CB9-F461DBCC560D}"/>
              </a:ext>
            </a:extLst>
          </p:cNvPr>
          <p:cNvSpPr>
            <a:spLocks noGrp="1"/>
          </p:cNvSpPr>
          <p:nvPr>
            <p:ph type="dt" sz="half" idx="10"/>
          </p:nvPr>
        </p:nvSpPr>
        <p:spPr/>
        <p:txBody>
          <a:bodyPr/>
          <a:lstStyle/>
          <a:p>
            <a:fld id="{446CFCAD-9016-49DF-8F31-86A7E3D2A0E3}" type="datetimeFigureOut">
              <a:rPr lang="cs-CZ" smtClean="0"/>
              <a:t>02.09.2025</a:t>
            </a:fld>
            <a:endParaRPr lang="cs-CZ" dirty="0"/>
          </a:p>
        </p:txBody>
      </p:sp>
      <p:sp>
        <p:nvSpPr>
          <p:cNvPr id="6" name="Zástupný symbol pro zápatí 5">
            <a:extLst>
              <a:ext uri="{FF2B5EF4-FFF2-40B4-BE49-F238E27FC236}">
                <a16:creationId xmlns:a16="http://schemas.microsoft.com/office/drawing/2014/main" id="{668EC472-9E66-4EC2-BB9C-179ED825BA8D}"/>
              </a:ext>
            </a:extLst>
          </p:cNvPr>
          <p:cNvSpPr>
            <a:spLocks noGrp="1"/>
          </p:cNvSpPr>
          <p:nvPr>
            <p:ph type="ftr" sz="quarter" idx="11"/>
          </p:nvPr>
        </p:nvSpPr>
        <p:spPr/>
        <p:txBody>
          <a:bodyPr/>
          <a:lstStyle/>
          <a:p>
            <a:endParaRPr lang="cs-CZ" dirty="0"/>
          </a:p>
        </p:txBody>
      </p:sp>
      <p:sp>
        <p:nvSpPr>
          <p:cNvPr id="7" name="Zástupný symbol pro číslo snímku 6">
            <a:extLst>
              <a:ext uri="{FF2B5EF4-FFF2-40B4-BE49-F238E27FC236}">
                <a16:creationId xmlns:a16="http://schemas.microsoft.com/office/drawing/2014/main" id="{26510A5E-2674-4D4B-B4AB-2000620712C9}"/>
              </a:ext>
            </a:extLst>
          </p:cNvPr>
          <p:cNvSpPr>
            <a:spLocks noGrp="1"/>
          </p:cNvSpPr>
          <p:nvPr>
            <p:ph type="sldNum" sz="quarter" idx="12"/>
          </p:nvPr>
        </p:nvSpPr>
        <p:spPr/>
        <p:txBody>
          <a:bodyPr/>
          <a:lstStyle/>
          <a:p>
            <a:fld id="{57D76F21-355E-4419-B493-5C2FDFEB68D9}" type="slidenum">
              <a:rPr lang="cs-CZ" smtClean="0"/>
              <a:t>‹#›</a:t>
            </a:fld>
            <a:endParaRPr lang="cs-CZ" dirty="0"/>
          </a:p>
        </p:txBody>
      </p:sp>
    </p:spTree>
    <p:extLst>
      <p:ext uri="{BB962C8B-B14F-4D97-AF65-F5344CB8AC3E}">
        <p14:creationId xmlns:p14="http://schemas.microsoft.com/office/powerpoint/2010/main" val="95172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3C514B-B894-4253-9972-B00C0F267AE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9C33E9E-C8B0-4515-A46A-F10671E501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a:extLst>
              <a:ext uri="{FF2B5EF4-FFF2-40B4-BE49-F238E27FC236}">
                <a16:creationId xmlns:a16="http://schemas.microsoft.com/office/drawing/2014/main" id="{783E40CB-D716-4762-B696-6FC8A644CC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5514F997-6C9C-4633-91C4-1EC8808982B0}"/>
              </a:ext>
            </a:extLst>
          </p:cNvPr>
          <p:cNvSpPr>
            <a:spLocks noGrp="1"/>
          </p:cNvSpPr>
          <p:nvPr>
            <p:ph type="dt" sz="half" idx="10"/>
          </p:nvPr>
        </p:nvSpPr>
        <p:spPr/>
        <p:txBody>
          <a:bodyPr/>
          <a:lstStyle/>
          <a:p>
            <a:fld id="{446CFCAD-9016-49DF-8F31-86A7E3D2A0E3}" type="datetimeFigureOut">
              <a:rPr lang="cs-CZ" smtClean="0"/>
              <a:t>02.09.2025</a:t>
            </a:fld>
            <a:endParaRPr lang="cs-CZ" dirty="0"/>
          </a:p>
        </p:txBody>
      </p:sp>
      <p:sp>
        <p:nvSpPr>
          <p:cNvPr id="6" name="Zástupný symbol pro zápatí 5">
            <a:extLst>
              <a:ext uri="{FF2B5EF4-FFF2-40B4-BE49-F238E27FC236}">
                <a16:creationId xmlns:a16="http://schemas.microsoft.com/office/drawing/2014/main" id="{E4F28658-7932-49FC-913E-AB366D0FD0FF}"/>
              </a:ext>
            </a:extLst>
          </p:cNvPr>
          <p:cNvSpPr>
            <a:spLocks noGrp="1"/>
          </p:cNvSpPr>
          <p:nvPr>
            <p:ph type="ftr" sz="quarter" idx="11"/>
          </p:nvPr>
        </p:nvSpPr>
        <p:spPr/>
        <p:txBody>
          <a:bodyPr/>
          <a:lstStyle/>
          <a:p>
            <a:endParaRPr lang="cs-CZ" dirty="0"/>
          </a:p>
        </p:txBody>
      </p:sp>
      <p:sp>
        <p:nvSpPr>
          <p:cNvPr id="7" name="Zástupný symbol pro číslo snímku 6">
            <a:extLst>
              <a:ext uri="{FF2B5EF4-FFF2-40B4-BE49-F238E27FC236}">
                <a16:creationId xmlns:a16="http://schemas.microsoft.com/office/drawing/2014/main" id="{38712652-1D78-4F4F-A03F-431BC0B6E37F}"/>
              </a:ext>
            </a:extLst>
          </p:cNvPr>
          <p:cNvSpPr>
            <a:spLocks noGrp="1"/>
          </p:cNvSpPr>
          <p:nvPr>
            <p:ph type="sldNum" sz="quarter" idx="12"/>
          </p:nvPr>
        </p:nvSpPr>
        <p:spPr/>
        <p:txBody>
          <a:bodyPr/>
          <a:lstStyle/>
          <a:p>
            <a:fld id="{57D76F21-355E-4419-B493-5C2FDFEB68D9}" type="slidenum">
              <a:rPr lang="cs-CZ" smtClean="0"/>
              <a:t>‹#›</a:t>
            </a:fld>
            <a:endParaRPr lang="cs-CZ" dirty="0"/>
          </a:p>
        </p:txBody>
      </p:sp>
    </p:spTree>
    <p:extLst>
      <p:ext uri="{BB962C8B-B14F-4D97-AF65-F5344CB8AC3E}">
        <p14:creationId xmlns:p14="http://schemas.microsoft.com/office/powerpoint/2010/main" val="1387102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4774174-C5F9-4400-94AD-D0896ECC52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AE0D9C0B-ABB8-4E3D-A1D6-EFE8BBF209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BC59349-E6D6-4607-A636-2BF052AE84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CFCAD-9016-49DF-8F31-86A7E3D2A0E3}" type="datetimeFigureOut">
              <a:rPr lang="cs-CZ" smtClean="0"/>
              <a:t>02.09.2025</a:t>
            </a:fld>
            <a:endParaRPr lang="cs-CZ" dirty="0"/>
          </a:p>
        </p:txBody>
      </p:sp>
      <p:sp>
        <p:nvSpPr>
          <p:cNvPr id="5" name="Zástupný symbol pro zápatí 4">
            <a:extLst>
              <a:ext uri="{FF2B5EF4-FFF2-40B4-BE49-F238E27FC236}">
                <a16:creationId xmlns:a16="http://schemas.microsoft.com/office/drawing/2014/main" id="{28CC3413-569D-4E7A-9B9A-CE7D93B741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a:extLst>
              <a:ext uri="{FF2B5EF4-FFF2-40B4-BE49-F238E27FC236}">
                <a16:creationId xmlns:a16="http://schemas.microsoft.com/office/drawing/2014/main" id="{E5C291EC-7CD8-4237-8015-53387DF675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D76F21-355E-4419-B493-5C2FDFEB68D9}" type="slidenum">
              <a:rPr lang="cs-CZ" smtClean="0"/>
              <a:t>‹#›</a:t>
            </a:fld>
            <a:endParaRPr lang="cs-CZ" dirty="0"/>
          </a:p>
        </p:txBody>
      </p:sp>
    </p:spTree>
    <p:extLst>
      <p:ext uri="{BB962C8B-B14F-4D97-AF65-F5344CB8AC3E}">
        <p14:creationId xmlns:p14="http://schemas.microsoft.com/office/powerpoint/2010/main" val="3849562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9/2/2025</a:t>
            </a:fld>
            <a:endParaRPr lang="en-US" dirty="0"/>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72572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mailto:registr.umelcu@mk.gov.cz"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denisa.rausch@mk.gov.cz" TargetMode="External"/><Relationship Id="rId5" Type="http://schemas.openxmlformats.org/officeDocument/2006/relationships/hyperlink" Target="mailto:tamara.nadassy@mk.gov.cz" TargetMode="External"/><Relationship Id="rId4" Type="http://schemas.openxmlformats.org/officeDocument/2006/relationships/hyperlink" Target="mailto:zuzana.zahradnickova@mk.gov.c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0308328" y="486315"/>
            <a:ext cx="1485299" cy="1485299"/>
            <a:chOff x="0" y="0"/>
            <a:chExt cx="6350000" cy="6350000"/>
          </a:xfrm>
        </p:grpSpPr>
        <p:sp>
          <p:nvSpPr>
            <p:cNvPr id="3" name="Freeform 3"/>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F9CA00"/>
            </a:solidFill>
          </p:spPr>
        </p:sp>
      </p:grpSp>
      <p:sp>
        <p:nvSpPr>
          <p:cNvPr id="4" name="Freeform 4"/>
          <p:cNvSpPr/>
          <p:nvPr/>
        </p:nvSpPr>
        <p:spPr>
          <a:xfrm>
            <a:off x="3420949" y="2187663"/>
            <a:ext cx="4540137" cy="1396092"/>
          </a:xfrm>
          <a:custGeom>
            <a:avLst/>
            <a:gdLst/>
            <a:ahLst/>
            <a:cxnLst/>
            <a:rect l="l" t="t" r="r" b="b"/>
            <a:pathLst>
              <a:path w="6810205" h="2094138">
                <a:moveTo>
                  <a:pt x="0" y="0"/>
                </a:moveTo>
                <a:lnTo>
                  <a:pt x="6810205" y="0"/>
                </a:lnTo>
                <a:lnTo>
                  <a:pt x="6810205" y="2094138"/>
                </a:lnTo>
                <a:lnTo>
                  <a:pt x="0" y="2094138"/>
                </a:lnTo>
                <a:lnTo>
                  <a:pt x="0" y="0"/>
                </a:lnTo>
                <a:close/>
              </a:path>
            </a:pathLst>
          </a:custGeom>
          <a:blipFill>
            <a:blip r:embed="rId2"/>
            <a:stretch>
              <a:fillRect/>
            </a:stretch>
          </a:blipFill>
        </p:spPr>
      </p:sp>
      <p:sp>
        <p:nvSpPr>
          <p:cNvPr id="5" name="TextBox 5"/>
          <p:cNvSpPr txBox="1"/>
          <p:nvPr/>
        </p:nvSpPr>
        <p:spPr>
          <a:xfrm>
            <a:off x="398371" y="3769324"/>
            <a:ext cx="10585291" cy="519181"/>
          </a:xfrm>
          <a:prstGeom prst="rect">
            <a:avLst/>
          </a:prstGeom>
        </p:spPr>
        <p:txBody>
          <a:bodyPr wrap="square" lIns="0" tIns="0" rIns="0" bIns="0" rtlCol="0" anchor="t">
            <a:spAutoFit/>
          </a:bodyPr>
          <a:lstStyle/>
          <a:p>
            <a:pPr marL="0" marR="0" lvl="0" indent="0" algn="ctr" defTabSz="914400" rtl="0" eaLnBrk="1" fontAlgn="auto" latinLnBrk="0" hangingPunct="1">
              <a:lnSpc>
                <a:spcPts val="4652"/>
              </a:lnSpc>
              <a:spcBef>
                <a:spcPts val="0"/>
              </a:spcBef>
              <a:spcAft>
                <a:spcPts val="0"/>
              </a:spcAft>
              <a:buClrTx/>
              <a:buSzTx/>
              <a:buFontTx/>
              <a:buNone/>
              <a:tabLst/>
              <a:defRPr/>
            </a:pPr>
            <a:r>
              <a:rPr kumimoji="0" lang="cs-CZ" sz="23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Registr umělců a nová koncepce stipendijního programu</a:t>
            </a:r>
            <a:endParaRPr kumimoji="0" lang="en-US" sz="23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6" name="Group 6"/>
          <p:cNvGrpSpPr/>
          <p:nvPr/>
        </p:nvGrpSpPr>
        <p:grpSpPr>
          <a:xfrm>
            <a:off x="10308328" y="2245588"/>
            <a:ext cx="1485299" cy="1485299"/>
            <a:chOff x="0" y="0"/>
            <a:chExt cx="6350000" cy="6350000"/>
          </a:xfrm>
        </p:grpSpPr>
        <p:sp>
          <p:nvSpPr>
            <p:cNvPr id="7" name="Freeform 7"/>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E31F26"/>
            </a:solidFill>
          </p:spPr>
        </p:sp>
      </p:grpSp>
      <p:grpSp>
        <p:nvGrpSpPr>
          <p:cNvPr id="8" name="Group 8"/>
          <p:cNvGrpSpPr/>
          <p:nvPr/>
        </p:nvGrpSpPr>
        <p:grpSpPr>
          <a:xfrm>
            <a:off x="10308328" y="3990361"/>
            <a:ext cx="1485299" cy="1485299"/>
            <a:chOff x="0" y="0"/>
            <a:chExt cx="6350000" cy="6350000"/>
          </a:xfrm>
        </p:grpSpPr>
        <p:sp>
          <p:nvSpPr>
            <p:cNvPr id="9" name="Freeform 9"/>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7AFE7"/>
            </a:solidFill>
          </p:spPr>
        </p:sp>
      </p:grpSp>
      <p:grpSp>
        <p:nvGrpSpPr>
          <p:cNvPr id="10" name="Group 10"/>
          <p:cNvGrpSpPr/>
          <p:nvPr/>
        </p:nvGrpSpPr>
        <p:grpSpPr>
          <a:xfrm>
            <a:off x="8555869" y="486315"/>
            <a:ext cx="1485299" cy="1485299"/>
            <a:chOff x="0" y="0"/>
            <a:chExt cx="6350000" cy="6350000"/>
          </a:xfrm>
        </p:grpSpPr>
        <p:sp>
          <p:nvSpPr>
            <p:cNvPr id="11" name="Freeform 11"/>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251C67"/>
            </a:solidFill>
          </p:spPr>
        </p:sp>
      </p:grpSp>
      <p:grpSp>
        <p:nvGrpSpPr>
          <p:cNvPr id="12" name="Group 12"/>
          <p:cNvGrpSpPr/>
          <p:nvPr/>
        </p:nvGrpSpPr>
        <p:grpSpPr>
          <a:xfrm>
            <a:off x="6781166" y="486315"/>
            <a:ext cx="1485299" cy="1485299"/>
            <a:chOff x="0" y="0"/>
            <a:chExt cx="6350000" cy="6350000"/>
          </a:xfrm>
        </p:grpSpPr>
        <p:sp>
          <p:nvSpPr>
            <p:cNvPr id="13" name="Freeform 13"/>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A6A6A6"/>
            </a:solidFill>
          </p:spPr>
        </p:sp>
      </p:grpSp>
      <p:sp>
        <p:nvSpPr>
          <p:cNvPr id="14" name="TextBox 14"/>
          <p:cNvSpPr txBox="1"/>
          <p:nvPr/>
        </p:nvSpPr>
        <p:spPr>
          <a:xfrm>
            <a:off x="125932" y="5812165"/>
            <a:ext cx="11940135" cy="356572"/>
          </a:xfrm>
          <a:prstGeom prst="rect">
            <a:avLst/>
          </a:prstGeom>
        </p:spPr>
        <p:txBody>
          <a:bodyPr lIns="0" tIns="0" rIns="0" bIns="0" rtlCol="0" anchor="t">
            <a:spAutoFit/>
          </a:bodyPr>
          <a:lstStyle/>
          <a:p>
            <a:pPr marL="0" marR="0" lvl="0" indent="0" algn="ctr" defTabSz="914400" rtl="0" eaLnBrk="1" fontAlgn="auto" latinLnBrk="0" hangingPunct="1">
              <a:lnSpc>
                <a:spcPts val="3066"/>
              </a:lnSpc>
              <a:spcBef>
                <a:spcPts val="0"/>
              </a:spcBef>
              <a:spcAft>
                <a:spcPts val="0"/>
              </a:spcAft>
              <a:buClrTx/>
              <a:buSzTx/>
              <a:buFontTx/>
              <a:buNone/>
              <a:tabLst/>
              <a:defRPr/>
            </a:pPr>
            <a:r>
              <a:rPr lang="cs-CZ" sz="2000" dirty="0">
                <a:solidFill>
                  <a:prstClr val="white">
                    <a:lumMod val="50000"/>
                  </a:prstClr>
                </a:solidFill>
                <a:latin typeface="Arial" panose="020B0604020202020204" pitchFamily="34" charset="0"/>
                <a:cs typeface="Arial" panose="020B0604020202020204" pitchFamily="34" charset="0"/>
              </a:rPr>
              <a:t>2. 9. 2025, prezentace pro odbornou veřejnost a média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7DBAD2AE-E046-4E8C-9172-33CD161F6886}"/>
              </a:ext>
            </a:extLst>
          </p:cNvPr>
          <p:cNvPicPr>
            <a:picLocks noChangeAspect="1"/>
          </p:cNvPicPr>
          <p:nvPr/>
        </p:nvPicPr>
        <p:blipFill>
          <a:blip r:embed="rId2"/>
          <a:stretch>
            <a:fillRect/>
          </a:stretch>
        </p:blipFill>
        <p:spPr>
          <a:xfrm>
            <a:off x="971408" y="303407"/>
            <a:ext cx="9797121" cy="518205"/>
          </a:xfrm>
          <a:prstGeom prst="rect">
            <a:avLst/>
          </a:prstGeom>
        </p:spPr>
      </p:pic>
      <p:pic>
        <p:nvPicPr>
          <p:cNvPr id="5" name="Obrázek 4">
            <a:extLst>
              <a:ext uri="{FF2B5EF4-FFF2-40B4-BE49-F238E27FC236}">
                <a16:creationId xmlns:a16="http://schemas.microsoft.com/office/drawing/2014/main" id="{D82DFC25-C315-4404-837E-A57AE652ADFD}"/>
              </a:ext>
            </a:extLst>
          </p:cNvPr>
          <p:cNvPicPr>
            <a:picLocks noChangeAspect="1"/>
          </p:cNvPicPr>
          <p:nvPr/>
        </p:nvPicPr>
        <p:blipFill>
          <a:blip r:embed="rId3"/>
          <a:stretch>
            <a:fillRect/>
          </a:stretch>
        </p:blipFill>
        <p:spPr>
          <a:xfrm>
            <a:off x="11213743" y="562509"/>
            <a:ext cx="579170" cy="3218967"/>
          </a:xfrm>
          <a:prstGeom prst="rect">
            <a:avLst/>
          </a:prstGeom>
        </p:spPr>
      </p:pic>
      <p:sp>
        <p:nvSpPr>
          <p:cNvPr id="7" name="Obdélník 6">
            <a:extLst>
              <a:ext uri="{FF2B5EF4-FFF2-40B4-BE49-F238E27FC236}">
                <a16:creationId xmlns:a16="http://schemas.microsoft.com/office/drawing/2014/main" id="{1B227D23-D845-435A-AB78-211716B67AC3}"/>
              </a:ext>
            </a:extLst>
          </p:cNvPr>
          <p:cNvSpPr/>
          <p:nvPr/>
        </p:nvSpPr>
        <p:spPr>
          <a:xfrm>
            <a:off x="928098" y="688048"/>
            <a:ext cx="9883740" cy="590931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1800" b="0" i="1" u="none" strike="noStrike" kern="1200" cap="none" spc="0" normalizeH="0" baseline="0" noProof="0" dirty="0">
                <a:ln>
                  <a:noFill/>
                </a:ln>
                <a:solidFill>
                  <a:prstClr val="black"/>
                </a:solidFill>
                <a:effectLst/>
                <a:uLnTx/>
                <a:uFillTx/>
                <a:latin typeface="Calibri"/>
                <a:ea typeface="+mn-ea"/>
                <a:cs typeface="+mn-cs"/>
              </a:rPr>
              <a:t>„Umění je pro mě nejen práce, ale způsob života – cesta, jak tvořit, předávat emoce a pomáhat ostatním. Po devíti letech života v Irsku, kde jsem vystudovala grafický design a umění na škole v Dublinu, jsem se aktivně věnovala vlastní tvorbě – hlavně fotografii, grafice a kolážím. V roce 2019 jsem se vrátila zpět do ČR, od roku 2021 se naplno věnuji malbě a dalším uměleckým projektům ve svém ateliéru </a:t>
            </a:r>
            <a:r>
              <a:rPr lang="cs-CZ" i="1" dirty="0">
                <a:solidFill>
                  <a:prstClr val="black"/>
                </a:solidFill>
                <a:latin typeface="Calibri"/>
              </a:rPr>
              <a:t>v</a:t>
            </a:r>
            <a:r>
              <a:rPr kumimoji="0" lang="cs-CZ" sz="1800" b="0" i="1" u="none" strike="noStrike" kern="1200" cap="none" spc="0" normalizeH="0" baseline="0" noProof="0" dirty="0">
                <a:ln>
                  <a:noFill/>
                </a:ln>
                <a:solidFill>
                  <a:prstClr val="black"/>
                </a:solidFill>
                <a:effectLst/>
                <a:uLnTx/>
                <a:uFillTx/>
                <a:latin typeface="Calibri"/>
                <a:ea typeface="+mn-ea"/>
                <a:cs typeface="+mn-cs"/>
              </a:rPr>
              <a:t> Praze. (…) </a:t>
            </a:r>
            <a:r>
              <a:rPr kumimoji="0" lang="cs-CZ" sz="1800" b="1" i="1" u="none" strike="noStrike" kern="1200" cap="none" spc="0" normalizeH="0" baseline="0" noProof="0" dirty="0">
                <a:ln>
                  <a:noFill/>
                </a:ln>
                <a:solidFill>
                  <a:prstClr val="black"/>
                </a:solidFill>
                <a:effectLst/>
                <a:uLnTx/>
                <a:uFillTx/>
                <a:latin typeface="Calibri"/>
                <a:ea typeface="+mn-ea"/>
                <a:cs typeface="+mn-cs"/>
              </a:rPr>
              <a:t>Když jsem se v červnu 2025 dozvěděla, že stát zavádí možnost získat status umělce, měla jsem opravdu radost. Cením si toho, že se stát rozhodl podpořit lidi, kteří tvoří, protože je to pro mě obrovská motivace pokračovat dál. Děkuji za možnost o status umělce žádat a věřím, že vám předané přílohy a materiály ukážou, že moje práce má smysl a přináší hodnotu nejen mně, ale i společnosti.“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mn-cs"/>
              </a:rPr>
              <a:t>(fotografka, grafička, výtvarnice)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1800" b="1" i="1" u="none" strike="noStrike" kern="1200" cap="none" spc="0" normalizeH="0" baseline="0" noProof="0" dirty="0">
                <a:ln>
                  <a:noFill/>
                </a:ln>
                <a:solidFill>
                  <a:prstClr val="black"/>
                </a:solidFill>
                <a:effectLst/>
                <a:uLnTx/>
                <a:uFillTx/>
                <a:latin typeface="Calibri"/>
                <a:ea typeface="+mn-ea"/>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1800" b="0" i="1"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„Téměř dvacet let se věnuji autorské tvorbě na pomezí fotografie, malby a konceptuálního přístupu. Vizuální kultura, estetika obrazu a osobní výpověď tvoří osu mé práce. Tvorbě se věnuji systematicky a každodenně, navzdory zdravotnímu omezení, které vyžaduje specifický režim práce i života. </a:t>
            </a:r>
            <a:r>
              <a:rPr kumimoji="0" lang="cs-CZ" sz="1800" b="1" i="1" u="none" strike="noStrike" kern="1200" cap="none" spc="0" normalizeH="0" baseline="0" noProof="0" dirty="0">
                <a:ln>
                  <a:noFill/>
                </a:ln>
                <a:solidFill>
                  <a:prstClr val="black"/>
                </a:solidFill>
                <a:effectLst/>
                <a:uLnTx/>
                <a:uFillTx/>
                <a:latin typeface="Calibri"/>
                <a:ea typeface="+mn-ea"/>
                <a:cs typeface="+mn-cs"/>
              </a:rPr>
              <a:t>Věřím, že status umělce neodráží pouze počet výstav nebo titulů, ale především vnitřní nasazení, každodenní práci a neustálé hledání nových forem vizuální výpovědi. O tento status žádám s plným vědomím odpovědnosti a s přesvědčením, že moje dosavadní činnost i plány do budoucna jsou důkazem hlubokého tvůrčího nasazení.“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mn-cs"/>
              </a:rPr>
              <a:t>(fotograf a výtvarník)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1" u="none" strike="noStrike" kern="1200" cap="none" spc="0" normalizeH="0" baseline="0" noProof="0" dirty="0">
              <a:ln>
                <a:noFill/>
              </a:ln>
              <a:solidFill>
                <a:srgbClr val="000000"/>
              </a:solidFill>
              <a:effectLst/>
              <a:uLnTx/>
              <a:uFillTx/>
              <a:latin typeface="Calibri"/>
              <a:ea typeface="Calibri" panose="020F050202020403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1"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14032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1380385" y="321925"/>
            <a:ext cx="581199" cy="581199"/>
            <a:chOff x="0" y="0"/>
            <a:chExt cx="812800" cy="812800"/>
          </a:xfrm>
        </p:grpSpPr>
        <p:sp>
          <p:nvSpPr>
            <p:cNvPr id="3" name="Freeform 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9CA00"/>
            </a:solidFill>
          </p:spPr>
        </p:sp>
        <p:sp>
          <p:nvSpPr>
            <p:cNvPr id="4" name="TextBox 4"/>
            <p:cNvSpPr txBox="1"/>
            <p:nvPr/>
          </p:nvSpPr>
          <p:spPr>
            <a:xfrm>
              <a:off x="76200" y="9525"/>
              <a:ext cx="660400" cy="727075"/>
            </a:xfrm>
            <a:prstGeom prst="rect">
              <a:avLst/>
            </a:prstGeom>
          </p:spPr>
          <p:txBody>
            <a:bodyPr lIns="33867" tIns="33867" rIns="33867" bIns="33867" rtlCol="0" anchor="ctr"/>
            <a:lstStyle/>
            <a:p>
              <a:pPr marL="0" marR="0" lvl="0" indent="0" algn="ctr" defTabSz="609630" rtl="0" eaLnBrk="1" fontAlgn="auto" latinLnBrk="0" hangingPunct="1">
                <a:lnSpc>
                  <a:spcPts val="3080"/>
                </a:lnSpc>
                <a:spcBef>
                  <a:spcPts val="0"/>
                </a:spcBef>
                <a:spcAft>
                  <a:spcPts val="0"/>
                </a:spcAft>
                <a:buClrTx/>
                <a:buSzTx/>
                <a:buFontTx/>
                <a:buNone/>
                <a:tabLst/>
                <a:defRPr/>
              </a:pPr>
              <a:endParaRPr kumimoji="0" sz="12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7" name="Group 7"/>
          <p:cNvGrpSpPr/>
          <p:nvPr/>
        </p:nvGrpSpPr>
        <p:grpSpPr>
          <a:xfrm>
            <a:off x="11380384" y="979324"/>
            <a:ext cx="574849" cy="574849"/>
            <a:chOff x="0" y="0"/>
            <a:chExt cx="6350000" cy="6350000"/>
          </a:xfrm>
        </p:grpSpPr>
        <p:sp>
          <p:nvSpPr>
            <p:cNvPr id="8" name="Freeform 8"/>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E31F26"/>
            </a:solidFill>
          </p:spPr>
        </p:sp>
      </p:grpSp>
      <p:grpSp>
        <p:nvGrpSpPr>
          <p:cNvPr id="9" name="Group 9"/>
          <p:cNvGrpSpPr/>
          <p:nvPr/>
        </p:nvGrpSpPr>
        <p:grpSpPr>
          <a:xfrm>
            <a:off x="11380384" y="1654596"/>
            <a:ext cx="574849" cy="574849"/>
            <a:chOff x="0" y="0"/>
            <a:chExt cx="6350000" cy="6350000"/>
          </a:xfrm>
        </p:grpSpPr>
        <p:sp>
          <p:nvSpPr>
            <p:cNvPr id="10" name="Freeform 10"/>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7AFE7"/>
            </a:solidFill>
          </p:spPr>
        </p:sp>
      </p:grpSp>
      <p:grpSp>
        <p:nvGrpSpPr>
          <p:cNvPr id="11" name="Group 11"/>
          <p:cNvGrpSpPr/>
          <p:nvPr/>
        </p:nvGrpSpPr>
        <p:grpSpPr>
          <a:xfrm>
            <a:off x="11403243" y="2331046"/>
            <a:ext cx="558340" cy="558340"/>
            <a:chOff x="0" y="0"/>
            <a:chExt cx="6350000" cy="6350000"/>
          </a:xfrm>
        </p:grpSpPr>
        <p:sp>
          <p:nvSpPr>
            <p:cNvPr id="12" name="Freeform 1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251C67"/>
            </a:solidFill>
          </p:spPr>
        </p:sp>
      </p:grpSp>
      <p:grpSp>
        <p:nvGrpSpPr>
          <p:cNvPr id="13" name="Group 13"/>
          <p:cNvGrpSpPr/>
          <p:nvPr/>
        </p:nvGrpSpPr>
        <p:grpSpPr>
          <a:xfrm>
            <a:off x="11403243" y="2984636"/>
            <a:ext cx="558340" cy="558340"/>
            <a:chOff x="0" y="0"/>
            <a:chExt cx="6350000" cy="6350000"/>
          </a:xfrm>
        </p:grpSpPr>
        <p:sp>
          <p:nvSpPr>
            <p:cNvPr id="14" name="Freeform 14"/>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A6A6A6"/>
            </a:solidFill>
          </p:spPr>
        </p:sp>
      </p:grpSp>
      <p:sp>
        <p:nvSpPr>
          <p:cNvPr id="5" name="TextovéPole 4">
            <a:extLst>
              <a:ext uri="{FF2B5EF4-FFF2-40B4-BE49-F238E27FC236}">
                <a16:creationId xmlns:a16="http://schemas.microsoft.com/office/drawing/2014/main" id="{9AFCB24B-ADC7-453F-B8A2-16B61EA8454C}"/>
              </a:ext>
            </a:extLst>
          </p:cNvPr>
          <p:cNvSpPr txBox="1"/>
          <p:nvPr/>
        </p:nvSpPr>
        <p:spPr>
          <a:xfrm>
            <a:off x="591670" y="128681"/>
            <a:ext cx="10246659" cy="40011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b="1" dirty="0">
                <a:solidFill>
                  <a:prstClr val="black"/>
                </a:solidFill>
                <a:latin typeface="Calibri" panose="020F0502020204030204"/>
              </a:rPr>
              <a:t>Aktuální nabídka pro registrované umělce</a:t>
            </a:r>
            <a:endParaRPr kumimoji="0" lang="cs-CZ"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TextovéPole 15">
            <a:extLst>
              <a:ext uri="{FF2B5EF4-FFF2-40B4-BE49-F238E27FC236}">
                <a16:creationId xmlns:a16="http://schemas.microsoft.com/office/drawing/2014/main" id="{1E02955D-1F25-4573-BB4E-DFE05323FC1A}"/>
              </a:ext>
            </a:extLst>
          </p:cNvPr>
          <p:cNvSpPr txBox="1"/>
          <p:nvPr/>
        </p:nvSpPr>
        <p:spPr>
          <a:xfrm>
            <a:off x="591670" y="827698"/>
            <a:ext cx="9923929" cy="5632311"/>
          </a:xfrm>
          <a:prstGeom prst="rect">
            <a:avLst/>
          </a:prstGeom>
          <a:noFill/>
        </p:spPr>
        <p:txBody>
          <a:bodyPr wrap="square" rtlCol="0">
            <a:spAutoFit/>
          </a:bodyPr>
          <a:lstStyle/>
          <a:p>
            <a:r>
              <a:rPr lang="cs-CZ" b="1" dirty="0"/>
              <a:t>https://www.czechmobility.info/</a:t>
            </a:r>
          </a:p>
          <a:p>
            <a:endParaRPr lang="cs-CZ" dirty="0"/>
          </a:p>
          <a:p>
            <a:r>
              <a:rPr lang="cs-CZ" dirty="0"/>
              <a:t>Rozšířená nabídka služeb Infopointu Národního institutu pro kulturu – poradenství v oblasti daní, autorského práva, sociálního a zdravotního pojištění, přeshraniční mobility</a:t>
            </a:r>
          </a:p>
          <a:p>
            <a:endParaRPr lang="cs-CZ" dirty="0"/>
          </a:p>
          <a:p>
            <a:endParaRPr lang="cs-CZ" dirty="0"/>
          </a:p>
          <a:p>
            <a:r>
              <a:rPr lang="cs-CZ" b="1" dirty="0"/>
              <a:t>https://www.kreativnicesko.cz/</a:t>
            </a:r>
          </a:p>
          <a:p>
            <a:endParaRPr lang="cs-CZ" dirty="0"/>
          </a:p>
          <a:p>
            <a:r>
              <a:rPr lang="cs-CZ" dirty="0"/>
              <a:t>Networkingová platforma pro podporu a rozvoj kulturních a kreativních odvětví.</a:t>
            </a:r>
          </a:p>
          <a:p>
            <a:r>
              <a:rPr lang="cs-CZ" dirty="0"/>
              <a:t>Provoz a obsah od roku 2025 zajišťuje Ministerstvo kultury, oddělení KKO</a:t>
            </a:r>
          </a:p>
          <a:p>
            <a:endParaRPr lang="cs-CZ" dirty="0"/>
          </a:p>
          <a:p>
            <a:endParaRPr lang="cs-CZ" dirty="0"/>
          </a:p>
          <a:p>
            <a:r>
              <a:rPr lang="cs-CZ" b="1" dirty="0"/>
              <a:t>https://www.kreativnicesko.cz/cs/galerie-kreativcu</a:t>
            </a:r>
          </a:p>
          <a:p>
            <a:endParaRPr lang="cs-CZ" dirty="0"/>
          </a:p>
          <a:p>
            <a:r>
              <a:rPr lang="cs-CZ" dirty="0"/>
              <a:t>Celostátní galerie kreativců – veřejná prezentace poskytovatelů kreativních služeb</a:t>
            </a:r>
          </a:p>
          <a:p>
            <a:r>
              <a:rPr lang="cs-CZ" dirty="0"/>
              <a:t>Napojení na výzvy Kreativní vouchery pokračuje i po konci NPO ve spolupráci s některými kraji.</a:t>
            </a:r>
          </a:p>
          <a:p>
            <a:endParaRPr lang="cs-CZ" dirty="0"/>
          </a:p>
          <a:p>
            <a:endParaRPr lang="cs-CZ" dirty="0"/>
          </a:p>
          <a:p>
            <a:r>
              <a:rPr lang="cs-CZ" dirty="0"/>
              <a:t>Příprava </a:t>
            </a:r>
            <a:r>
              <a:rPr lang="cs-CZ" b="1" dirty="0"/>
              <a:t>Kodexu férového odměňování </a:t>
            </a:r>
            <a:r>
              <a:rPr lang="cs-CZ" dirty="0"/>
              <a:t>– MK, NIK ve spolupráci s oborovými asociacemi</a:t>
            </a:r>
          </a:p>
          <a:p>
            <a:endParaRPr lang="cs-CZ" dirty="0"/>
          </a:p>
        </p:txBody>
      </p:sp>
    </p:spTree>
    <p:extLst>
      <p:ext uri="{BB962C8B-B14F-4D97-AF65-F5344CB8AC3E}">
        <p14:creationId xmlns:p14="http://schemas.microsoft.com/office/powerpoint/2010/main" val="722599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0333268" y="1228965"/>
            <a:ext cx="1485299" cy="1485299"/>
            <a:chOff x="0" y="0"/>
            <a:chExt cx="6350000" cy="6350000"/>
          </a:xfrm>
        </p:grpSpPr>
        <p:sp>
          <p:nvSpPr>
            <p:cNvPr id="3" name="Freeform 3"/>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F9CA00"/>
            </a:solidFill>
          </p:spPr>
        </p:sp>
      </p:grpSp>
      <p:grpSp>
        <p:nvGrpSpPr>
          <p:cNvPr id="5" name="Group 5"/>
          <p:cNvGrpSpPr/>
          <p:nvPr/>
        </p:nvGrpSpPr>
        <p:grpSpPr>
          <a:xfrm>
            <a:off x="10333268" y="2988237"/>
            <a:ext cx="1485299" cy="1485299"/>
            <a:chOff x="0" y="0"/>
            <a:chExt cx="6350000" cy="6350000"/>
          </a:xfrm>
        </p:grpSpPr>
        <p:sp>
          <p:nvSpPr>
            <p:cNvPr id="6" name="Freeform 6"/>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E31F26"/>
            </a:solidFill>
          </p:spPr>
        </p:sp>
      </p:grpSp>
      <p:grpSp>
        <p:nvGrpSpPr>
          <p:cNvPr id="7" name="Group 7"/>
          <p:cNvGrpSpPr/>
          <p:nvPr/>
        </p:nvGrpSpPr>
        <p:grpSpPr>
          <a:xfrm>
            <a:off x="10333268" y="4733011"/>
            <a:ext cx="1485299" cy="1485299"/>
            <a:chOff x="0" y="0"/>
            <a:chExt cx="6350000" cy="6350000"/>
          </a:xfrm>
        </p:grpSpPr>
        <p:sp>
          <p:nvSpPr>
            <p:cNvPr id="8" name="Freeform 8"/>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7AFE7"/>
            </a:solidFill>
          </p:spPr>
        </p:sp>
      </p:grpSp>
      <p:grpSp>
        <p:nvGrpSpPr>
          <p:cNvPr id="9" name="Group 9"/>
          <p:cNvGrpSpPr/>
          <p:nvPr/>
        </p:nvGrpSpPr>
        <p:grpSpPr>
          <a:xfrm>
            <a:off x="8555869" y="4733011"/>
            <a:ext cx="1485299" cy="1485299"/>
            <a:chOff x="0" y="0"/>
            <a:chExt cx="6350000" cy="6350000"/>
          </a:xfrm>
        </p:grpSpPr>
        <p:sp>
          <p:nvSpPr>
            <p:cNvPr id="10" name="Freeform 10"/>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251C67"/>
            </a:solidFill>
          </p:spPr>
        </p:sp>
      </p:grpSp>
      <p:grpSp>
        <p:nvGrpSpPr>
          <p:cNvPr id="11" name="Group 11"/>
          <p:cNvGrpSpPr/>
          <p:nvPr/>
        </p:nvGrpSpPr>
        <p:grpSpPr>
          <a:xfrm>
            <a:off x="6778471" y="4733011"/>
            <a:ext cx="1485299" cy="1485299"/>
            <a:chOff x="0" y="0"/>
            <a:chExt cx="6350000" cy="6350000"/>
          </a:xfrm>
        </p:grpSpPr>
        <p:sp>
          <p:nvSpPr>
            <p:cNvPr id="12" name="Freeform 1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A6A6A6"/>
            </a:solidFill>
          </p:spPr>
        </p:sp>
      </p:grpSp>
      <p:sp>
        <p:nvSpPr>
          <p:cNvPr id="4" name="TextovéPole 3">
            <a:extLst>
              <a:ext uri="{FF2B5EF4-FFF2-40B4-BE49-F238E27FC236}">
                <a16:creationId xmlns:a16="http://schemas.microsoft.com/office/drawing/2014/main" id="{51F383B1-5D42-4C1A-B086-363425134F11}"/>
              </a:ext>
            </a:extLst>
          </p:cNvPr>
          <p:cNvSpPr txBox="1"/>
          <p:nvPr/>
        </p:nvSpPr>
        <p:spPr>
          <a:xfrm>
            <a:off x="701862" y="639690"/>
            <a:ext cx="9243309" cy="5062924"/>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900" b="1" i="0" u="none" strike="noStrike" kern="1200" cap="none" spc="0" normalizeH="0" baseline="0" noProof="0" dirty="0">
                <a:ln>
                  <a:noFill/>
                </a:ln>
                <a:solidFill>
                  <a:prstClr val="black"/>
                </a:solidFill>
                <a:effectLst/>
                <a:uLnTx/>
                <a:uFillTx/>
                <a:latin typeface="Calibri" panose="020F0502020204030204"/>
                <a:ea typeface="+mn-ea"/>
                <a:cs typeface="+mn-cs"/>
              </a:rPr>
              <a:t>Konzultace pro veřejnost</a:t>
            </a: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registr.umelcu@mk.gov.cz</a:t>
            </a: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rPr>
              <a:t> , telefonické dotazy (úterý, čtvrtek, 10:00-12:00): </a:t>
            </a:r>
            <a:r>
              <a:rPr kumimoji="0" lang="cs-CZ" sz="1900" b="0" i="0" u="none" strike="noStrike" kern="1200" cap="none" spc="0" normalizeH="0" baseline="0" noProof="0" dirty="0">
                <a:ln>
                  <a:noFill/>
                </a:ln>
                <a:solidFill>
                  <a:srgbClr val="0070C0"/>
                </a:solidFill>
                <a:effectLst/>
                <a:uLnTx/>
                <a:uFillTx/>
                <a:latin typeface="Calibri" panose="020F0502020204030204"/>
                <a:ea typeface="+mn-ea"/>
                <a:cs typeface="+mn-cs"/>
              </a:rPr>
              <a:t>606 638 918</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900" b="1" i="0" u="none" strike="noStrike" kern="1200" cap="none" spc="0" normalizeH="0" baseline="0" noProof="0" dirty="0">
                <a:ln>
                  <a:noFill/>
                </a:ln>
                <a:solidFill>
                  <a:prstClr val="black"/>
                </a:solidFill>
                <a:effectLst/>
                <a:uLnTx/>
                <a:uFillTx/>
                <a:latin typeface="Calibri" panose="020F0502020204030204"/>
                <a:ea typeface="+mn-ea"/>
                <a:cs typeface="+mn-cs"/>
              </a:rPr>
              <a:t>Obecné konzultace, koncepční otázky</a:t>
            </a: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900" b="0" i="0" u="none" strike="noStrike" kern="1200" cap="none" spc="0" normalizeH="0" baseline="0" noProof="0" dirty="0">
                <a:ln>
                  <a:noFill/>
                </a:ln>
                <a:solidFill>
                  <a:srgbClr val="7030A0"/>
                </a:solidFill>
                <a:effectLst/>
                <a:uLnTx/>
                <a:uFillTx/>
                <a:latin typeface="Calibri" panose="020F0502020204030204"/>
                <a:ea typeface="+mn-ea"/>
                <a:cs typeface="+mn-cs"/>
              </a:rPr>
              <a:t>Zuzana Zahradníčková</a:t>
            </a: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rPr>
              <a:t>, ředitelka Odboru umění, knihoven a kreativních odvětví	</a:t>
            </a:r>
          </a:p>
          <a:p>
            <a:pPr lvl="0">
              <a:defRPr/>
            </a:pP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rPr>
              <a:t>257 085 208, </a:t>
            </a:r>
            <a:r>
              <a:rPr kumimoji="0" lang="cs-CZ" sz="1900" b="0" i="0" u="sng" strike="noStrike" kern="1200" cap="none" spc="0" normalizeH="0" baseline="0" noProof="0" dirty="0">
                <a:ln>
                  <a:noFill/>
                </a:ln>
                <a:solidFill>
                  <a:schemeClr val="accent1"/>
                </a:solidFill>
                <a:effectLst/>
                <a:uLnTx/>
                <a:uFillTx/>
                <a:latin typeface="Calibri" panose="020F0502020204030204"/>
                <a:hlinkClick r:id="rId4"/>
              </a:rPr>
              <a:t>zuzana.zahradnickova</a:t>
            </a:r>
            <a:r>
              <a:rPr lang="cs-CZ" sz="1900" u="sng" dirty="0">
                <a:solidFill>
                  <a:schemeClr val="accent1"/>
                </a:solidFill>
                <a:hlinkClick r:id="rId4"/>
              </a:rPr>
              <a:t>@mk.gov.cz</a:t>
            </a:r>
            <a:r>
              <a:rPr lang="cs-CZ" sz="1900" u="sng" dirty="0">
                <a:solidFill>
                  <a:schemeClr val="accent1"/>
                </a:solidFill>
              </a:rPr>
              <a:t> </a:t>
            </a:r>
            <a:endParaRPr kumimoji="0" lang="cs-CZ" sz="1900" b="0" i="0" u="sng" strike="noStrike" kern="1200" cap="none" spc="0" normalizeH="0" baseline="0" noProof="0" dirty="0">
              <a:ln>
                <a:noFill/>
              </a:ln>
              <a:solidFill>
                <a:schemeClr val="accent1"/>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900" b="1" i="0" u="none" strike="noStrike" kern="1200" cap="none" spc="0" normalizeH="0" baseline="0" noProof="0" dirty="0">
                <a:ln>
                  <a:noFill/>
                </a:ln>
                <a:solidFill>
                  <a:prstClr val="black"/>
                </a:solidFill>
                <a:effectLst/>
                <a:uLnTx/>
                <a:uFillTx/>
                <a:latin typeface="Calibri" panose="020F0502020204030204"/>
                <a:ea typeface="+mn-ea"/>
                <a:cs typeface="+mn-cs"/>
              </a:rPr>
              <a:t>Praktické </a:t>
            </a:r>
            <a:r>
              <a:rPr lang="cs-CZ" sz="1900" b="1" dirty="0">
                <a:solidFill>
                  <a:prstClr val="black"/>
                </a:solidFill>
                <a:latin typeface="Calibri" panose="020F0502020204030204"/>
              </a:rPr>
              <a:t>informace, a</a:t>
            </a:r>
            <a:r>
              <a:rPr kumimoji="0" lang="cs-CZ" sz="1900" b="1" i="0" u="none" strike="noStrike" kern="1200" cap="none" spc="0" normalizeH="0" baseline="0" noProof="0" dirty="0">
                <a:ln>
                  <a:noFill/>
                </a:ln>
                <a:solidFill>
                  <a:prstClr val="black"/>
                </a:solidFill>
                <a:effectLst/>
                <a:uLnTx/>
                <a:uFillTx/>
                <a:latin typeface="Calibri" panose="020F0502020204030204"/>
                <a:ea typeface="+mn-ea"/>
                <a:cs typeface="+mn-cs"/>
              </a:rPr>
              <a:t>dministrace žádostí </a:t>
            </a: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rPr>
              <a:t>o zápis do Registru umělců:</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rPr>
              <a:t>Tamara Nádassy	</a:t>
            </a: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tamara.nadassy@mk.gov.cz</a:t>
            </a:r>
            <a:endPar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rPr>
              <a:t>Denisa Rausch	</a:t>
            </a: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hlinkClick r:id="rId6"/>
              </a:rPr>
              <a:t>denisa.rausch@mk.gov.cz</a:t>
            </a:r>
            <a:endPar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rPr>
              <a:t>Tiskové oddělení Ministerstva kultury:</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900" dirty="0">
                <a:solidFill>
                  <a:prstClr val="black"/>
                </a:solidFill>
                <a:latin typeface="Calibri" panose="020F0502020204030204"/>
              </a:rPr>
              <a:t>Petra Hrušová</a:t>
            </a:r>
          </a:p>
          <a:p>
            <a:pPr>
              <a:defRPr/>
            </a:pP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rPr>
              <a:t>257 085 362, </a:t>
            </a:r>
            <a:r>
              <a:rPr kumimoji="0" lang="cs-CZ" sz="1900" b="0" i="0" u="sng" strike="noStrike" kern="1200" cap="none" spc="0" normalizeH="0" baseline="0" noProof="0" dirty="0">
                <a:ln>
                  <a:noFill/>
                </a:ln>
                <a:solidFill>
                  <a:schemeClr val="accent1"/>
                </a:solidFill>
                <a:effectLst/>
                <a:uLnTx/>
                <a:uFillTx/>
                <a:latin typeface="Calibri" panose="020F0502020204030204"/>
                <a:ea typeface="+mn-ea"/>
                <a:cs typeface="+mn-cs"/>
              </a:rPr>
              <a:t>press</a:t>
            </a:r>
            <a:r>
              <a:rPr lang="cs-CZ" sz="1900" u="sng" dirty="0">
                <a:solidFill>
                  <a:schemeClr val="accent1"/>
                </a:solidFill>
                <a:hlinkClick r:id="rId4">
                  <a:extLst>
                    <a:ext uri="{A12FA001-AC4F-418D-AE19-62706E023703}">
                      <ahyp:hlinkClr xmlns:ahyp="http://schemas.microsoft.com/office/drawing/2018/hyperlinkcolor" val="tx"/>
                    </a:ext>
                  </a:extLst>
                </a:hlinkClick>
              </a:rPr>
              <a:t>@mk.gov.cz</a:t>
            </a:r>
            <a:endParaRPr lang="cs-CZ" sz="1900" u="sng" dirty="0">
              <a:solidFill>
                <a:schemeClr val="accent1"/>
              </a:solidFill>
            </a:endParaRPr>
          </a:p>
          <a:p>
            <a:pPr>
              <a:defRPr/>
            </a:pPr>
            <a:r>
              <a:rPr lang="cs-CZ" sz="1900" u="sng" dirty="0">
                <a:solidFill>
                  <a:schemeClr val="accent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900" b="0" i="0" u="none" strike="noStrike" kern="1200" cap="none" spc="0" normalizeH="0" baseline="0" noProof="0" dirty="0">
                <a:ln>
                  <a:noFill/>
                </a:ln>
                <a:solidFill>
                  <a:prstClr val="black"/>
                </a:solidFill>
                <a:effectLst/>
                <a:uLnTx/>
                <a:uFillTx/>
                <a:latin typeface="Calibri" panose="020F0502020204030204"/>
                <a:ea typeface="+mn-ea"/>
                <a:cs typeface="+mn-cs"/>
              </a:rPr>
              <a:t>Děkujeme za pozornost a za spolupráci.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1380385" y="321925"/>
            <a:ext cx="581199" cy="581199"/>
            <a:chOff x="0" y="0"/>
            <a:chExt cx="812800" cy="812800"/>
          </a:xfrm>
        </p:grpSpPr>
        <p:sp>
          <p:nvSpPr>
            <p:cNvPr id="3" name="Freeform 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9CA00"/>
            </a:solidFill>
          </p:spPr>
        </p:sp>
        <p:sp>
          <p:nvSpPr>
            <p:cNvPr id="4" name="TextBox 4"/>
            <p:cNvSpPr txBox="1"/>
            <p:nvPr/>
          </p:nvSpPr>
          <p:spPr>
            <a:xfrm>
              <a:off x="76200" y="9525"/>
              <a:ext cx="660400" cy="727075"/>
            </a:xfrm>
            <a:prstGeom prst="rect">
              <a:avLst/>
            </a:prstGeom>
          </p:spPr>
          <p:txBody>
            <a:bodyPr lIns="33867" tIns="33867" rIns="33867" bIns="33867" rtlCol="0" anchor="ctr"/>
            <a:lstStyle/>
            <a:p>
              <a:pPr marL="0" marR="0" lvl="0" indent="0" algn="ctr" defTabSz="609630" rtl="0" eaLnBrk="1" fontAlgn="auto" latinLnBrk="0" hangingPunct="1">
                <a:lnSpc>
                  <a:spcPts val="3080"/>
                </a:lnSpc>
                <a:spcBef>
                  <a:spcPts val="0"/>
                </a:spcBef>
                <a:spcAft>
                  <a:spcPts val="0"/>
                </a:spcAft>
                <a:buClrTx/>
                <a:buSzTx/>
                <a:buFontTx/>
                <a:buNone/>
                <a:tabLst/>
                <a:defRPr/>
              </a:pPr>
              <a:endParaRPr kumimoji="0" sz="12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7" name="Group 7"/>
          <p:cNvGrpSpPr/>
          <p:nvPr/>
        </p:nvGrpSpPr>
        <p:grpSpPr>
          <a:xfrm>
            <a:off x="11380384" y="979324"/>
            <a:ext cx="574849" cy="574849"/>
            <a:chOff x="0" y="0"/>
            <a:chExt cx="6350000" cy="6350000"/>
          </a:xfrm>
        </p:grpSpPr>
        <p:sp>
          <p:nvSpPr>
            <p:cNvPr id="8" name="Freeform 8"/>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E31F26"/>
            </a:solidFill>
          </p:spPr>
        </p:sp>
      </p:grpSp>
      <p:grpSp>
        <p:nvGrpSpPr>
          <p:cNvPr id="9" name="Group 9"/>
          <p:cNvGrpSpPr/>
          <p:nvPr/>
        </p:nvGrpSpPr>
        <p:grpSpPr>
          <a:xfrm>
            <a:off x="11380384" y="1654596"/>
            <a:ext cx="574849" cy="574849"/>
            <a:chOff x="0" y="0"/>
            <a:chExt cx="6350000" cy="6350000"/>
          </a:xfrm>
        </p:grpSpPr>
        <p:sp>
          <p:nvSpPr>
            <p:cNvPr id="10" name="Freeform 10"/>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7AFE7"/>
            </a:solidFill>
          </p:spPr>
        </p:sp>
      </p:grpSp>
      <p:grpSp>
        <p:nvGrpSpPr>
          <p:cNvPr id="11" name="Group 11"/>
          <p:cNvGrpSpPr/>
          <p:nvPr/>
        </p:nvGrpSpPr>
        <p:grpSpPr>
          <a:xfrm>
            <a:off x="11403243" y="2331046"/>
            <a:ext cx="558340" cy="558340"/>
            <a:chOff x="0" y="0"/>
            <a:chExt cx="6350000" cy="6350000"/>
          </a:xfrm>
        </p:grpSpPr>
        <p:sp>
          <p:nvSpPr>
            <p:cNvPr id="12" name="Freeform 1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251C67"/>
            </a:solidFill>
          </p:spPr>
        </p:sp>
      </p:grpSp>
      <p:grpSp>
        <p:nvGrpSpPr>
          <p:cNvPr id="13" name="Group 13"/>
          <p:cNvGrpSpPr/>
          <p:nvPr/>
        </p:nvGrpSpPr>
        <p:grpSpPr>
          <a:xfrm>
            <a:off x="11403243" y="2984636"/>
            <a:ext cx="558340" cy="558340"/>
            <a:chOff x="0" y="0"/>
            <a:chExt cx="6350000" cy="6350000"/>
          </a:xfrm>
        </p:grpSpPr>
        <p:sp>
          <p:nvSpPr>
            <p:cNvPr id="14" name="Freeform 14"/>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A6A6A6"/>
            </a:solidFill>
          </p:spPr>
        </p:sp>
      </p:grpSp>
      <p:sp>
        <p:nvSpPr>
          <p:cNvPr id="17" name="Obdélník 16"/>
          <p:cNvSpPr/>
          <p:nvPr/>
        </p:nvSpPr>
        <p:spPr>
          <a:xfrm>
            <a:off x="203172" y="588686"/>
            <a:ext cx="11122724" cy="6186309"/>
          </a:xfrm>
          <a:prstGeom prst="rect">
            <a:avLst/>
          </a:prstGeom>
        </p:spPr>
        <p:txBody>
          <a:bodyPr wrap="square">
            <a:spAutoFit/>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kumimoji="0" lang="cs-CZ" sz="180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Debaty okolo tzv. statusu umělce = </a:t>
            </a:r>
            <a:r>
              <a:rPr kumimoji="0" lang="cs-CZ" sz="1800" i="0" u="none" strike="noStrike" kern="1200" cap="none" spc="0" normalizeH="0" baseline="0" noProof="0" dirty="0">
                <a:ln>
                  <a:noFill/>
                </a:ln>
                <a:solidFill>
                  <a:srgbClr val="7030A0"/>
                </a:solidFill>
                <a:effectLst/>
                <a:uLnTx/>
                <a:uFillTx/>
                <a:latin typeface="Calibri"/>
                <a:ea typeface="+mn-ea"/>
                <a:cs typeface="Arial" panose="020B0604020202020204" pitchFamily="34" charset="0"/>
              </a:rPr>
              <a:t>přiznání a pojmenování specifik umělecké činnosti, existujících překážek</a:t>
            </a:r>
            <a:r>
              <a:rPr kumimoji="0" lang="cs-CZ" sz="180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a:t>
            </a:r>
            <a:endParaRPr lang="cs-CZ" b="1" dirty="0">
              <a:solidFill>
                <a:prstClr val="black"/>
              </a:solidFill>
              <a:latin typeface="Calibri"/>
              <a:cs typeface="Arial" panose="020B0604020202020204" pitchFamily="34" charset="0"/>
            </a:endParaRPr>
          </a:p>
          <a:p>
            <a:pPr marL="0" marR="0" lvl="0" indent="0" algn="l" defTabSz="60963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Registr umělců jako výchozí bod série opatření, jejichž cílem je </a:t>
            </a:r>
            <a:r>
              <a:rPr kumimoji="0" lang="cs-CZ" sz="1800" b="1" i="0" u="sng" strike="noStrike" kern="1200" cap="none" spc="0" normalizeH="0" baseline="0" noProof="0" dirty="0">
                <a:ln>
                  <a:noFill/>
                </a:ln>
                <a:solidFill>
                  <a:prstClr val="black"/>
                </a:solidFill>
                <a:effectLst/>
                <a:uLnTx/>
                <a:uFillTx/>
                <a:latin typeface="Calibri"/>
                <a:ea typeface="+mn-ea"/>
                <a:cs typeface="Arial" panose="020B0604020202020204" pitchFamily="34" charset="0"/>
              </a:rPr>
              <a:t>zlepšit podmínky pro uměleckou činnost</a:t>
            </a:r>
            <a:r>
              <a:rPr kumimoji="0" lang="cs-CZ" sz="18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a:t>
            </a:r>
            <a:endParaRPr lang="cs-CZ" dirty="0">
              <a:solidFill>
                <a:prstClr val="black"/>
              </a:solidFill>
              <a:latin typeface="Calibri"/>
              <a:cs typeface="Arial" panose="020B0604020202020204" pitchFamily="34" charset="0"/>
            </a:endParaRPr>
          </a:p>
          <a:p>
            <a:pPr marL="0" marR="0" lvl="0" indent="0" algn="l" defTabSz="609630" rtl="0" eaLnBrk="1" fontAlgn="auto" latinLnBrk="0" hangingPunct="1">
              <a:lnSpc>
                <a:spcPct val="100000"/>
              </a:lnSpc>
              <a:spcBef>
                <a:spcPts val="0"/>
              </a:spcBef>
              <a:spcAft>
                <a:spcPts val="0"/>
              </a:spcAft>
              <a:buClrTx/>
              <a:buSzTx/>
              <a:buFontTx/>
              <a:buNone/>
              <a:tabLst/>
              <a:defRPr/>
            </a:pPr>
            <a:r>
              <a:rPr lang="cs-CZ" dirty="0">
                <a:solidFill>
                  <a:prstClr val="black"/>
                </a:solidFill>
                <a:latin typeface="Calibri"/>
                <a:cs typeface="Arial" panose="020B0604020202020204" pitchFamily="34" charset="0"/>
              </a:rPr>
              <a:t>Úkol uložený Evropskou komisí, milník Národního plánu obnovy, ale i cíl Státní kulturní politiky.</a:t>
            </a:r>
            <a:endParaRPr kumimoji="0" lang="cs-CZ" sz="18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l" defTabSz="609630" rtl="0" eaLnBrk="1" fontAlgn="auto" latinLnBrk="0" hangingPunct="1">
              <a:lnSpc>
                <a:spcPct val="100000"/>
              </a:lnSpc>
              <a:spcBef>
                <a:spcPts val="0"/>
              </a:spcBef>
              <a:spcAft>
                <a:spcPts val="0"/>
              </a:spcAft>
              <a:buClrTx/>
              <a:buSzTx/>
              <a:buFontTx/>
              <a:buNone/>
              <a:tabLst/>
              <a:defRPr/>
            </a:pPr>
            <a:r>
              <a:rPr kumimoji="0" lang="cs-CZ" sz="180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a:t>
            </a:r>
            <a:r>
              <a:rPr lang="cs-CZ" i="1" dirty="0">
                <a:solidFill>
                  <a:prstClr val="black"/>
                </a:solidFill>
                <a:latin typeface="Calibri"/>
                <a:cs typeface="Arial" panose="020B0604020202020204" pitchFamily="34" charset="0"/>
              </a:rPr>
              <a:t>P</a:t>
            </a:r>
            <a:r>
              <a:rPr kumimoji="0" lang="cs-CZ" sz="180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osílení odolnosti sektoru zavedením statusu umělce/umělkyně do legislativy“ .</a:t>
            </a:r>
            <a:endParaRPr kumimoji="0" lang="cs-CZ" sz="180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l" defTabSz="609630" rtl="0" eaLnBrk="1" fontAlgn="auto" latinLnBrk="0" hangingPunct="1">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l" defTabSz="609630" rtl="0" eaLnBrk="1" fontAlgn="auto" latinLnBrk="0" hangingPunct="1">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1. krok	</a:t>
            </a:r>
            <a:r>
              <a:rPr lang="cs-CZ" u="sng" dirty="0">
                <a:solidFill>
                  <a:prstClr val="black"/>
                </a:solidFill>
                <a:latin typeface="Calibri"/>
                <a:cs typeface="Arial" panose="020B0604020202020204" pitchFamily="34" charset="0"/>
              </a:rPr>
              <a:t>D</a:t>
            </a:r>
            <a:r>
              <a:rPr kumimoji="0" lang="cs-CZ" sz="1800" b="0" i="0" u="sng" strike="noStrike" kern="1200" cap="none" spc="0" normalizeH="0" baseline="0" noProof="0" dirty="0">
                <a:ln>
                  <a:noFill/>
                </a:ln>
                <a:solidFill>
                  <a:prstClr val="black"/>
                </a:solidFill>
                <a:effectLst/>
                <a:uLnTx/>
                <a:uFillTx/>
                <a:latin typeface="Calibri"/>
                <a:ea typeface="+mn-ea"/>
                <a:cs typeface="Arial" panose="020B0604020202020204" pitchFamily="34" charset="0"/>
              </a:rPr>
              <a:t>efinice problému, potřeb a návrh řešení.</a:t>
            </a:r>
            <a:r>
              <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podzim 2022 – léto 2023</a:t>
            </a:r>
          </a:p>
          <a:p>
            <a:pPr marL="0" marR="0" lvl="0" indent="0" algn="l" defTabSz="609630" rtl="0" eaLnBrk="1" fontAlgn="auto" latinLnBrk="0" hangingPunct="1">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 </a:t>
            </a:r>
            <a:r>
              <a:rPr kumimoji="0" lang="cs-CZ" sz="1800" b="0" i="0" u="none" strike="noStrike" kern="1200" cap="none" spc="0" normalizeH="0" baseline="0" noProof="0" dirty="0">
                <a:ln>
                  <a:noFill/>
                </a:ln>
                <a:solidFill>
                  <a:srgbClr val="7030A0"/>
                </a:solidFill>
                <a:effectLst/>
                <a:uLnTx/>
                <a:uFillTx/>
                <a:latin typeface="Calibri"/>
                <a:ea typeface="+mn-ea"/>
                <a:cs typeface="Arial" panose="020B0604020202020204" pitchFamily="34" charset="0"/>
              </a:rPr>
              <a:t>spolupráce s řešiteli výzkumných projektů</a:t>
            </a:r>
            <a:r>
              <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realizovaných s finanční podporou MK</a:t>
            </a:r>
          </a:p>
          <a:p>
            <a:pPr marL="0" marR="0" lvl="0" indent="0" algn="l" defTabSz="609630" rtl="0" eaLnBrk="1" fontAlgn="auto" latinLnBrk="0" hangingPunct="1">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 </a:t>
            </a:r>
            <a:r>
              <a:rPr kumimoji="0" lang="cs-CZ" sz="1800" b="0" i="0" u="none" strike="noStrike" kern="1200" cap="none" spc="0" normalizeH="0" baseline="0" noProof="0" dirty="0">
                <a:ln>
                  <a:noFill/>
                </a:ln>
                <a:solidFill>
                  <a:srgbClr val="7030A0"/>
                </a:solidFill>
                <a:effectLst/>
                <a:uLnTx/>
                <a:uFillTx/>
                <a:latin typeface="Calibri"/>
                <a:ea typeface="+mn-ea"/>
                <a:cs typeface="Arial" panose="020B0604020202020204" pitchFamily="34" charset="0"/>
              </a:rPr>
              <a:t>mezirezortní jednání </a:t>
            </a:r>
            <a:r>
              <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(Ministerstvo financí, Ministerstvo práce a sociálních věcí)</a:t>
            </a:r>
          </a:p>
          <a:p>
            <a:pPr marL="0" marR="0" lvl="0" indent="0" algn="l" defTabSz="609630" rtl="0" eaLnBrk="1" fontAlgn="auto" latinLnBrk="0" hangingPunct="1">
              <a:spcBef>
                <a:spcPts val="0"/>
              </a:spcBef>
              <a:spcAft>
                <a:spcPts val="0"/>
              </a:spcAft>
              <a:buClrTx/>
              <a:buSzTx/>
              <a:buFontTx/>
              <a:buNone/>
              <a:tabLst/>
              <a:defRPr/>
            </a:pPr>
            <a:r>
              <a:rPr kumimoji="0" lang="cs-CZ" sz="1800"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Výstup: 	Nejohroženější skupinou v kulturním sektoru jsou lidé, které se věnují umělecké činnosti „na volné noze“.</a:t>
            </a:r>
          </a:p>
          <a:p>
            <a:pPr marL="0" marR="0" lvl="0" indent="0" algn="l" defTabSz="609630" rtl="0" eaLnBrk="1" fontAlgn="auto" latinLnBrk="0" hangingPunct="1">
              <a:spcBef>
                <a:spcPts val="0"/>
              </a:spcBef>
              <a:spcAft>
                <a:spcPts val="0"/>
              </a:spcAft>
              <a:buClrTx/>
              <a:buSzTx/>
              <a:buFontTx/>
              <a:buNone/>
              <a:tabLst/>
              <a:defRPr/>
            </a:pPr>
            <a:r>
              <a:rPr kumimoji="0" lang="cs-CZ" sz="1800"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Výčet možných opatření k odstranění existujících znevýhodnění na trhu práce.</a:t>
            </a:r>
          </a:p>
          <a:p>
            <a:pPr marL="0" marR="0" lvl="0" indent="0" algn="l" defTabSz="609630" rtl="0" eaLnBrk="1" fontAlgn="auto" latinLnBrk="0" hangingPunct="1">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l" defTabSz="609630" rtl="0" eaLnBrk="1" fontAlgn="auto" latinLnBrk="0" hangingPunct="1">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2. krok	</a:t>
            </a:r>
            <a:r>
              <a:rPr lang="cs-CZ" u="sng" dirty="0">
                <a:solidFill>
                  <a:prstClr val="black"/>
                </a:solidFill>
                <a:latin typeface="Calibri"/>
                <a:cs typeface="Arial" panose="020B0604020202020204" pitchFamily="34" charset="0"/>
              </a:rPr>
              <a:t>N</a:t>
            </a:r>
            <a:r>
              <a:rPr kumimoji="0" lang="cs-CZ" sz="1800" b="0" i="0" u="sng" strike="noStrike" kern="1200" cap="none" spc="0" normalizeH="0" baseline="0" noProof="0" dirty="0">
                <a:ln>
                  <a:noFill/>
                </a:ln>
                <a:solidFill>
                  <a:prstClr val="black"/>
                </a:solidFill>
                <a:effectLst/>
                <a:uLnTx/>
                <a:uFillTx/>
                <a:latin typeface="Calibri"/>
                <a:ea typeface="+mn-ea"/>
                <a:cs typeface="Arial" panose="020B0604020202020204" pitchFamily="34" charset="0"/>
              </a:rPr>
              <a:t>ávrh legislativního ukotvení „statusu umělce“</a:t>
            </a:r>
            <a:r>
              <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prosinec 2023 </a:t>
            </a:r>
          </a:p>
          <a:p>
            <a:pPr marL="0" marR="0" lvl="0" indent="0" algn="l" defTabSz="609630" rtl="0" eaLnBrk="1" fontAlgn="auto" latinLnBrk="0" hangingPunct="1">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předložení a projednávání </a:t>
            </a:r>
            <a:r>
              <a:rPr kumimoji="0" lang="cs-CZ" sz="1800" b="0" i="0" u="none" strike="noStrike" kern="1200" cap="none" spc="0" normalizeH="0" baseline="0" noProof="0" dirty="0">
                <a:ln>
                  <a:noFill/>
                </a:ln>
                <a:solidFill>
                  <a:srgbClr val="7030A0"/>
                </a:solidFill>
                <a:effectLst/>
                <a:uLnTx/>
                <a:uFillTx/>
                <a:latin typeface="Calibri"/>
                <a:ea typeface="+mn-ea"/>
                <a:cs typeface="Arial" panose="020B0604020202020204" pitchFamily="34" charset="0"/>
              </a:rPr>
              <a:t>novelizace zákona č. 203/2006 Sb., o některých druzích podpory kultury </a:t>
            </a:r>
          </a:p>
          <a:p>
            <a:pPr marL="0" marR="0" lvl="0" indent="0" algn="l" defTabSz="609630" rtl="0" eaLnBrk="1" fontAlgn="auto" latinLnBrk="0" hangingPunct="1">
              <a:spcBef>
                <a:spcPts val="0"/>
              </a:spcBef>
              <a:spcAft>
                <a:spcPts val="0"/>
              </a:spcAft>
              <a:buClrTx/>
              <a:buSzTx/>
              <a:buFontTx/>
              <a:buNone/>
              <a:tabLst/>
              <a:defRPr/>
            </a:pPr>
            <a:r>
              <a:rPr lang="cs-CZ" i="1" dirty="0">
                <a:solidFill>
                  <a:prstClr val="black"/>
                </a:solidFill>
                <a:latin typeface="Calibri"/>
                <a:cs typeface="Arial" panose="020B0604020202020204" pitchFamily="34" charset="0"/>
              </a:rPr>
              <a:t>Výstup: 	Záměr na z</a:t>
            </a:r>
            <a:r>
              <a:rPr kumimoji="0" lang="cs-CZ" sz="1800"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řízení Registru umělců, zavedení pojmu „status umělce“, úpravy stipendijního programu, 		</a:t>
            </a:r>
            <a:r>
              <a:rPr lang="cs-CZ" i="1" dirty="0">
                <a:solidFill>
                  <a:prstClr val="black"/>
                </a:solidFill>
                <a:latin typeface="Calibri"/>
                <a:cs typeface="Arial" panose="020B0604020202020204" pitchFamily="34" charset="0"/>
              </a:rPr>
              <a:t>mimořádných (</a:t>
            </a:r>
            <a:r>
              <a:rPr kumimoji="0" lang="cs-CZ" sz="1800"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záchranných) dotačních programů pro registrované umělce.</a:t>
            </a:r>
          </a:p>
          <a:p>
            <a:pPr marL="0" marR="0" lvl="0" indent="0" algn="l" defTabSz="609630" rtl="0" eaLnBrk="1" fontAlgn="auto" latinLnBrk="0" hangingPunct="1">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l" defTabSz="609630" rtl="0" eaLnBrk="1" fontAlgn="auto" latinLnBrk="0" hangingPunct="1">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3. krok	</a:t>
            </a:r>
            <a:r>
              <a:rPr lang="cs-CZ" u="sng" dirty="0">
                <a:solidFill>
                  <a:prstClr val="black"/>
                </a:solidFill>
                <a:latin typeface="Calibri"/>
                <a:cs typeface="Arial" panose="020B0604020202020204" pitchFamily="34" charset="0"/>
              </a:rPr>
              <a:t>S</a:t>
            </a:r>
            <a:r>
              <a:rPr kumimoji="0" lang="cs-CZ" sz="1800" b="0" i="0" u="sng" strike="noStrike" kern="1200" cap="none" spc="0" normalizeH="0" baseline="0" noProof="0" dirty="0">
                <a:ln>
                  <a:noFill/>
                </a:ln>
                <a:solidFill>
                  <a:prstClr val="black"/>
                </a:solidFill>
                <a:effectLst/>
                <a:uLnTx/>
                <a:uFillTx/>
                <a:latin typeface="Calibri"/>
                <a:ea typeface="+mn-ea"/>
                <a:cs typeface="Arial" panose="020B0604020202020204" pitchFamily="34" charset="0"/>
              </a:rPr>
              <a:t>chválení a nabytí účinnosti novelizace zákona č. 203/2006 Sb.</a:t>
            </a:r>
            <a:r>
              <a:rPr kumimoji="0" lang="cs-CZ"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březen, červenec 2025	</a:t>
            </a:r>
          </a:p>
          <a:p>
            <a:pPr lvl="2" defTabSz="609630"/>
            <a:r>
              <a:rPr kumimoji="0" lang="cs-CZ" b="0" i="0" u="none" strike="noStrike" kern="1200" cap="none" spc="0" normalizeH="0" baseline="0" noProof="0" dirty="0">
                <a:ln>
                  <a:noFill/>
                </a:ln>
                <a:solidFill>
                  <a:srgbClr val="7030A0"/>
                </a:solidFill>
                <a:effectLst/>
                <a:uLnTx/>
                <a:uFillTx/>
                <a:latin typeface="Calibri"/>
                <a:ea typeface="+mn-ea"/>
                <a:cs typeface="Arial" panose="020B0604020202020204" pitchFamily="34" charset="0"/>
              </a:rPr>
              <a:t>	Návrh zákona prošel v průběhu připomínkového řízení významnými změnami:</a:t>
            </a:r>
            <a:r>
              <a:rPr kumimoji="0" lang="cs-CZ"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a:t>
            </a:r>
          </a:p>
          <a:p>
            <a:pPr marL="1714500" lvl="3" indent="-342900" defTabSz="609630">
              <a:buFontTx/>
              <a:buAutoNum type="alphaLcParenR"/>
            </a:pPr>
            <a:r>
              <a:rPr kumimoji="0" lang="cs-CZ"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zápis do registru nejen pro umělce na volné noze, ale i pro stálé zaměstnance, </a:t>
            </a:r>
          </a:p>
          <a:p>
            <a:pPr marL="1714500" lvl="3" indent="-342900" defTabSz="609630">
              <a:buFontTx/>
              <a:buAutoNum type="alphaLcParenR"/>
            </a:pPr>
            <a:r>
              <a:rPr kumimoji="0" lang="cs-CZ"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rozlišení podmínek pro vstup do registru a pro vstup do stipendijního programu </a:t>
            </a:r>
          </a:p>
          <a:p>
            <a:pPr marL="1714500" lvl="3" indent="-342900" defTabSz="609630">
              <a:buFontTx/>
              <a:buAutoNum type="alphaLcParenR"/>
            </a:pPr>
            <a:r>
              <a:rPr kumimoji="0" lang="cs-CZ"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registr je neveřejný (předpokládá se ale sdílení informací napříč rezorty)</a:t>
            </a:r>
            <a:endParaRPr lang="cs-CZ" i="1" dirty="0">
              <a:solidFill>
                <a:prstClr val="black"/>
              </a:solidFill>
              <a:latin typeface="Calibri"/>
              <a:cs typeface="Arial" panose="020B0604020202020204" pitchFamily="34" charset="0"/>
            </a:endParaRPr>
          </a:p>
          <a:p>
            <a:pPr defTabSz="609630"/>
            <a:r>
              <a:rPr kumimoji="0" lang="cs-CZ"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Výstup:</a:t>
            </a:r>
            <a:r>
              <a:rPr lang="cs-CZ" i="1" dirty="0">
                <a:solidFill>
                  <a:prstClr val="black"/>
                </a:solidFill>
                <a:latin typeface="Calibri"/>
                <a:cs typeface="Arial" panose="020B0604020202020204" pitchFamily="34" charset="0"/>
              </a:rPr>
              <a:t>	Z</a:t>
            </a:r>
            <a:r>
              <a:rPr kumimoji="0" lang="cs-CZ"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aháj</a:t>
            </a:r>
            <a:r>
              <a:rPr lang="cs-CZ" i="1" dirty="0">
                <a:solidFill>
                  <a:prstClr val="black"/>
                </a:solidFill>
                <a:latin typeface="Calibri"/>
                <a:cs typeface="Arial" panose="020B0604020202020204" pitchFamily="34" charset="0"/>
              </a:rPr>
              <a:t>ení příjmu žádostí o zápis do registru od 1. 7. 2025, příprava nové koncepce stipendijního programu  </a:t>
            </a:r>
            <a:endParaRPr kumimoji="0" lang="cs-CZ" b="0" i="1"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5" name="TextovéPole 14">
            <a:extLst>
              <a:ext uri="{FF2B5EF4-FFF2-40B4-BE49-F238E27FC236}">
                <a16:creationId xmlns:a16="http://schemas.microsoft.com/office/drawing/2014/main" id="{4ECD77DE-E7A2-4FC5-B67A-EAC857E60348}"/>
              </a:ext>
            </a:extLst>
          </p:cNvPr>
          <p:cNvSpPr txBox="1"/>
          <p:nvPr/>
        </p:nvSpPr>
        <p:spPr>
          <a:xfrm>
            <a:off x="493059" y="74235"/>
            <a:ext cx="10246659" cy="40011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2000" b="1" i="0" u="none" strike="noStrike" kern="1200" cap="none" spc="0" normalizeH="0" baseline="0" noProof="0" dirty="0">
                <a:ln>
                  <a:noFill/>
                </a:ln>
                <a:effectLst/>
                <a:uLnTx/>
                <a:uFillTx/>
                <a:latin typeface="Calibri" panose="020F0502020204030204"/>
                <a:ea typeface="+mn-ea"/>
                <a:cs typeface="+mn-cs"/>
              </a:rPr>
              <a:t>Historie vzniku Registru umělců, problematika statusu umělce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délník 16"/>
          <p:cNvSpPr/>
          <p:nvPr/>
        </p:nvSpPr>
        <p:spPr>
          <a:xfrm>
            <a:off x="493060" y="843677"/>
            <a:ext cx="11308666" cy="1754326"/>
          </a:xfrm>
          <a:prstGeom prst="rect">
            <a:avLst/>
          </a:prstGeom>
        </p:spPr>
        <p:txBody>
          <a:bodyPr wrap="square">
            <a:spAutoFit/>
          </a:bodyPr>
          <a:lstStyle/>
          <a:p>
            <a:r>
              <a:rPr lang="cs-CZ" dirty="0"/>
              <a:t>Celkový počet žádostí o zápis do registru od 1. 7. 2025                           	</a:t>
            </a:r>
            <a:r>
              <a:rPr lang="cs-CZ" b="1" dirty="0"/>
              <a:t>150 evidovaných žádostí </a:t>
            </a:r>
          </a:p>
          <a:p>
            <a:r>
              <a:rPr lang="cs-CZ" dirty="0"/>
              <a:t>Počet umělců zapsaných do registru k 28. 8. 2025                           		</a:t>
            </a:r>
            <a:r>
              <a:rPr lang="cs-CZ" b="1" dirty="0"/>
              <a:t>60</a:t>
            </a:r>
            <a:r>
              <a:rPr lang="cs-CZ" dirty="0"/>
              <a:t> </a:t>
            </a:r>
            <a:r>
              <a:rPr lang="cs-CZ" b="1" dirty="0"/>
              <a:t>vydaných osvědčení </a:t>
            </a:r>
          </a:p>
          <a:p>
            <a:r>
              <a:rPr lang="cs-CZ" dirty="0"/>
              <a:t>Počet zamítnutých žádostí o zápis                                                                	</a:t>
            </a:r>
            <a:r>
              <a:rPr lang="cs-CZ" b="1" dirty="0"/>
              <a:t>4</a:t>
            </a:r>
            <a:r>
              <a:rPr lang="cs-CZ" dirty="0"/>
              <a:t> zamítavá rozhodnutí, zastavení řízení</a:t>
            </a:r>
          </a:p>
          <a:p>
            <a:r>
              <a:rPr lang="cs-CZ" dirty="0"/>
              <a:t>Aktuálně se zpracovává (výzvy k doplnění podkladů)			</a:t>
            </a:r>
            <a:r>
              <a:rPr lang="cs-CZ" b="1" dirty="0"/>
              <a:t>86</a:t>
            </a:r>
            <a:r>
              <a:rPr lang="cs-CZ" dirty="0"/>
              <a:t> žádostí v jednání</a:t>
            </a:r>
          </a:p>
          <a:p>
            <a:endParaRPr lang="cs-CZ" dirty="0"/>
          </a:p>
          <a:p>
            <a:r>
              <a:rPr lang="cs-CZ" dirty="0"/>
              <a:t>Většina žádostí je akceptována, i když často až na základě dodatečně předložených podkladů. </a:t>
            </a:r>
          </a:p>
        </p:txBody>
      </p:sp>
      <p:sp>
        <p:nvSpPr>
          <p:cNvPr id="5" name="TextovéPole 4">
            <a:extLst>
              <a:ext uri="{FF2B5EF4-FFF2-40B4-BE49-F238E27FC236}">
                <a16:creationId xmlns:a16="http://schemas.microsoft.com/office/drawing/2014/main" id="{9AFCB24B-ADC7-453F-B8A2-16B61EA8454C}"/>
              </a:ext>
            </a:extLst>
          </p:cNvPr>
          <p:cNvSpPr txBox="1"/>
          <p:nvPr/>
        </p:nvSpPr>
        <p:spPr>
          <a:xfrm>
            <a:off x="493059" y="242047"/>
            <a:ext cx="10246659" cy="40011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2000" b="1" i="0" u="none" strike="noStrike" kern="1200" cap="none" spc="0" normalizeH="0" baseline="0" noProof="0" dirty="0">
                <a:ln>
                  <a:noFill/>
                </a:ln>
                <a:effectLst/>
                <a:uLnTx/>
                <a:uFillTx/>
                <a:latin typeface="Calibri" panose="020F0502020204030204"/>
                <a:ea typeface="+mn-ea"/>
                <a:cs typeface="+mn-cs"/>
              </a:rPr>
              <a:t>Aktuální statistiky: počty žádostí a zápisů v Registru umělců</a:t>
            </a:r>
          </a:p>
        </p:txBody>
      </p:sp>
      <p:graphicFrame>
        <p:nvGraphicFramePr>
          <p:cNvPr id="20" name="Graf 19">
            <a:extLst>
              <a:ext uri="{FF2B5EF4-FFF2-40B4-BE49-F238E27FC236}">
                <a16:creationId xmlns:a16="http://schemas.microsoft.com/office/drawing/2014/main" id="{E3A27488-E682-4EA4-9641-527E79E0A621}"/>
              </a:ext>
            </a:extLst>
          </p:cNvPr>
          <p:cNvGraphicFramePr>
            <a:graphicFrameLocks/>
          </p:cNvGraphicFramePr>
          <p:nvPr>
            <p:extLst>
              <p:ext uri="{D42A27DB-BD31-4B8C-83A1-F6EECF244321}">
                <p14:modId xmlns:p14="http://schemas.microsoft.com/office/powerpoint/2010/main" val="877652444"/>
              </p:ext>
            </p:extLst>
          </p:nvPr>
        </p:nvGraphicFramePr>
        <p:xfrm>
          <a:off x="569568" y="2768746"/>
          <a:ext cx="4581525" cy="3652837"/>
        </p:xfrm>
        <a:graphic>
          <a:graphicData uri="http://schemas.openxmlformats.org/drawingml/2006/chart">
            <c:chart xmlns:c="http://schemas.openxmlformats.org/drawingml/2006/chart" xmlns:r="http://schemas.openxmlformats.org/officeDocument/2006/relationships" r:id="rId2"/>
          </a:graphicData>
        </a:graphic>
      </p:graphicFrame>
      <p:pic>
        <p:nvPicPr>
          <p:cNvPr id="22" name="Obrázek 21">
            <a:extLst>
              <a:ext uri="{FF2B5EF4-FFF2-40B4-BE49-F238E27FC236}">
                <a16:creationId xmlns:a16="http://schemas.microsoft.com/office/drawing/2014/main" id="{1E3DDF18-2B7E-4447-A79C-0E84305D4DBB}"/>
              </a:ext>
            </a:extLst>
          </p:cNvPr>
          <p:cNvPicPr>
            <a:picLocks noChangeAspect="1"/>
          </p:cNvPicPr>
          <p:nvPr/>
        </p:nvPicPr>
        <p:blipFill>
          <a:blip r:embed="rId3"/>
          <a:stretch>
            <a:fillRect/>
          </a:stretch>
        </p:blipFill>
        <p:spPr>
          <a:xfrm>
            <a:off x="5978085" y="2768745"/>
            <a:ext cx="4761633" cy="3652837"/>
          </a:xfrm>
          <a:prstGeom prst="rect">
            <a:avLst/>
          </a:prstGeom>
          <a:ln>
            <a:solidFill>
              <a:schemeClr val="tx1"/>
            </a:solidFill>
          </a:ln>
        </p:spPr>
      </p:pic>
    </p:spTree>
    <p:extLst>
      <p:ext uri="{BB962C8B-B14F-4D97-AF65-F5344CB8AC3E}">
        <p14:creationId xmlns:p14="http://schemas.microsoft.com/office/powerpoint/2010/main" val="818963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1380385" y="321925"/>
            <a:ext cx="581199" cy="581199"/>
            <a:chOff x="0" y="0"/>
            <a:chExt cx="812800" cy="812800"/>
          </a:xfrm>
        </p:grpSpPr>
        <p:sp>
          <p:nvSpPr>
            <p:cNvPr id="3" name="Freeform 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9CA00"/>
            </a:solidFill>
          </p:spPr>
        </p:sp>
        <p:sp>
          <p:nvSpPr>
            <p:cNvPr id="4" name="TextBox 4"/>
            <p:cNvSpPr txBox="1"/>
            <p:nvPr/>
          </p:nvSpPr>
          <p:spPr>
            <a:xfrm>
              <a:off x="76200" y="9525"/>
              <a:ext cx="660400" cy="727075"/>
            </a:xfrm>
            <a:prstGeom prst="rect">
              <a:avLst/>
            </a:prstGeom>
          </p:spPr>
          <p:txBody>
            <a:bodyPr lIns="33867" tIns="33867" rIns="33867" bIns="33867" rtlCol="0" anchor="ctr"/>
            <a:lstStyle/>
            <a:p>
              <a:pPr marL="0" marR="0" lvl="0" indent="0" algn="ctr" defTabSz="609630" rtl="0" eaLnBrk="1" fontAlgn="auto" latinLnBrk="0" hangingPunct="1">
                <a:lnSpc>
                  <a:spcPts val="3080"/>
                </a:lnSpc>
                <a:spcBef>
                  <a:spcPts val="0"/>
                </a:spcBef>
                <a:spcAft>
                  <a:spcPts val="0"/>
                </a:spcAft>
                <a:buClrTx/>
                <a:buSzTx/>
                <a:buFontTx/>
                <a:buNone/>
                <a:tabLst/>
                <a:defRPr/>
              </a:pPr>
              <a:endParaRPr kumimoji="0" sz="12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7" name="Group 7"/>
          <p:cNvGrpSpPr/>
          <p:nvPr/>
        </p:nvGrpSpPr>
        <p:grpSpPr>
          <a:xfrm>
            <a:off x="11380384" y="979324"/>
            <a:ext cx="574849" cy="574849"/>
            <a:chOff x="0" y="0"/>
            <a:chExt cx="6350000" cy="6350000"/>
          </a:xfrm>
        </p:grpSpPr>
        <p:sp>
          <p:nvSpPr>
            <p:cNvPr id="8" name="Freeform 8"/>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E31F26"/>
            </a:solidFill>
          </p:spPr>
        </p:sp>
      </p:grpSp>
      <p:grpSp>
        <p:nvGrpSpPr>
          <p:cNvPr id="9" name="Group 9"/>
          <p:cNvGrpSpPr/>
          <p:nvPr/>
        </p:nvGrpSpPr>
        <p:grpSpPr>
          <a:xfrm>
            <a:off x="11380384" y="1654596"/>
            <a:ext cx="574849" cy="574849"/>
            <a:chOff x="0" y="0"/>
            <a:chExt cx="6350000" cy="6350000"/>
          </a:xfrm>
        </p:grpSpPr>
        <p:sp>
          <p:nvSpPr>
            <p:cNvPr id="10" name="Freeform 10"/>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7AFE7"/>
            </a:solidFill>
          </p:spPr>
        </p:sp>
      </p:grpSp>
      <p:grpSp>
        <p:nvGrpSpPr>
          <p:cNvPr id="11" name="Group 11"/>
          <p:cNvGrpSpPr/>
          <p:nvPr/>
        </p:nvGrpSpPr>
        <p:grpSpPr>
          <a:xfrm>
            <a:off x="11403243" y="2331046"/>
            <a:ext cx="558340" cy="558340"/>
            <a:chOff x="0" y="0"/>
            <a:chExt cx="6350000" cy="6350000"/>
          </a:xfrm>
        </p:grpSpPr>
        <p:sp>
          <p:nvSpPr>
            <p:cNvPr id="12" name="Freeform 1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251C67"/>
            </a:solidFill>
          </p:spPr>
        </p:sp>
      </p:grpSp>
      <p:grpSp>
        <p:nvGrpSpPr>
          <p:cNvPr id="13" name="Group 13"/>
          <p:cNvGrpSpPr/>
          <p:nvPr/>
        </p:nvGrpSpPr>
        <p:grpSpPr>
          <a:xfrm>
            <a:off x="11403243" y="2984636"/>
            <a:ext cx="558340" cy="558340"/>
            <a:chOff x="0" y="0"/>
            <a:chExt cx="6350000" cy="6350000"/>
          </a:xfrm>
        </p:grpSpPr>
        <p:sp>
          <p:nvSpPr>
            <p:cNvPr id="14" name="Freeform 14"/>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A6A6A6"/>
            </a:solidFill>
          </p:spPr>
        </p:sp>
      </p:grpSp>
      <p:pic>
        <p:nvPicPr>
          <p:cNvPr id="16" name="Obrázek 15">
            <a:extLst>
              <a:ext uri="{FF2B5EF4-FFF2-40B4-BE49-F238E27FC236}">
                <a16:creationId xmlns:a16="http://schemas.microsoft.com/office/drawing/2014/main" id="{DC6169F2-A451-4C16-9494-E8849B34281A}"/>
              </a:ext>
            </a:extLst>
          </p:cNvPr>
          <p:cNvPicPr>
            <a:picLocks noChangeAspect="1"/>
          </p:cNvPicPr>
          <p:nvPr/>
        </p:nvPicPr>
        <p:blipFill>
          <a:blip r:embed="rId2"/>
          <a:stretch>
            <a:fillRect/>
          </a:stretch>
        </p:blipFill>
        <p:spPr>
          <a:xfrm>
            <a:off x="1374913" y="0"/>
            <a:ext cx="9442174" cy="6858000"/>
          </a:xfrm>
          <a:prstGeom prst="rect">
            <a:avLst/>
          </a:prstGeom>
        </p:spPr>
      </p:pic>
    </p:spTree>
    <p:extLst>
      <p:ext uri="{BB962C8B-B14F-4D97-AF65-F5344CB8AC3E}">
        <p14:creationId xmlns:p14="http://schemas.microsoft.com/office/powerpoint/2010/main" val="1230963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1380385" y="321925"/>
            <a:ext cx="581199" cy="581199"/>
            <a:chOff x="0" y="0"/>
            <a:chExt cx="812800" cy="812800"/>
          </a:xfrm>
        </p:grpSpPr>
        <p:sp>
          <p:nvSpPr>
            <p:cNvPr id="3" name="Freeform 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9CA00"/>
            </a:solidFill>
          </p:spPr>
        </p:sp>
        <p:sp>
          <p:nvSpPr>
            <p:cNvPr id="4" name="TextBox 4"/>
            <p:cNvSpPr txBox="1"/>
            <p:nvPr/>
          </p:nvSpPr>
          <p:spPr>
            <a:xfrm>
              <a:off x="76200" y="9525"/>
              <a:ext cx="660400" cy="727075"/>
            </a:xfrm>
            <a:prstGeom prst="rect">
              <a:avLst/>
            </a:prstGeom>
          </p:spPr>
          <p:txBody>
            <a:bodyPr lIns="33867" tIns="33867" rIns="33867" bIns="33867" rtlCol="0" anchor="ctr"/>
            <a:lstStyle/>
            <a:p>
              <a:pPr marL="0" marR="0" lvl="0" indent="0" algn="ctr" defTabSz="609630" rtl="0" eaLnBrk="1" fontAlgn="auto" latinLnBrk="0" hangingPunct="1">
                <a:lnSpc>
                  <a:spcPts val="3080"/>
                </a:lnSpc>
                <a:spcBef>
                  <a:spcPts val="0"/>
                </a:spcBef>
                <a:spcAft>
                  <a:spcPts val="0"/>
                </a:spcAft>
                <a:buClrTx/>
                <a:buSzTx/>
                <a:buFontTx/>
                <a:buNone/>
                <a:tabLst/>
                <a:defRPr/>
              </a:pPr>
              <a:endParaRPr kumimoji="0" sz="12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7" name="Group 7"/>
          <p:cNvGrpSpPr/>
          <p:nvPr/>
        </p:nvGrpSpPr>
        <p:grpSpPr>
          <a:xfrm>
            <a:off x="11380384" y="979324"/>
            <a:ext cx="574849" cy="574849"/>
            <a:chOff x="0" y="0"/>
            <a:chExt cx="6350000" cy="6350000"/>
          </a:xfrm>
        </p:grpSpPr>
        <p:sp>
          <p:nvSpPr>
            <p:cNvPr id="8" name="Freeform 8"/>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E31F26"/>
            </a:solidFill>
          </p:spPr>
        </p:sp>
      </p:grpSp>
      <p:grpSp>
        <p:nvGrpSpPr>
          <p:cNvPr id="9" name="Group 9"/>
          <p:cNvGrpSpPr/>
          <p:nvPr/>
        </p:nvGrpSpPr>
        <p:grpSpPr>
          <a:xfrm>
            <a:off x="11380384" y="1654596"/>
            <a:ext cx="574849" cy="574849"/>
            <a:chOff x="0" y="0"/>
            <a:chExt cx="6350000" cy="6350000"/>
          </a:xfrm>
        </p:grpSpPr>
        <p:sp>
          <p:nvSpPr>
            <p:cNvPr id="10" name="Freeform 10"/>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7AFE7"/>
            </a:solidFill>
          </p:spPr>
        </p:sp>
      </p:grpSp>
      <p:grpSp>
        <p:nvGrpSpPr>
          <p:cNvPr id="11" name="Group 11"/>
          <p:cNvGrpSpPr/>
          <p:nvPr/>
        </p:nvGrpSpPr>
        <p:grpSpPr>
          <a:xfrm>
            <a:off x="11403243" y="2331046"/>
            <a:ext cx="558340" cy="558340"/>
            <a:chOff x="0" y="0"/>
            <a:chExt cx="6350000" cy="6350000"/>
          </a:xfrm>
        </p:grpSpPr>
        <p:sp>
          <p:nvSpPr>
            <p:cNvPr id="12" name="Freeform 1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251C67"/>
            </a:solidFill>
          </p:spPr>
        </p:sp>
      </p:grpSp>
      <p:grpSp>
        <p:nvGrpSpPr>
          <p:cNvPr id="13" name="Group 13"/>
          <p:cNvGrpSpPr/>
          <p:nvPr/>
        </p:nvGrpSpPr>
        <p:grpSpPr>
          <a:xfrm>
            <a:off x="11403243" y="2984636"/>
            <a:ext cx="558340" cy="558340"/>
            <a:chOff x="0" y="0"/>
            <a:chExt cx="6350000" cy="6350000"/>
          </a:xfrm>
        </p:grpSpPr>
        <p:sp>
          <p:nvSpPr>
            <p:cNvPr id="14" name="Freeform 14"/>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A6A6A6"/>
            </a:solidFill>
          </p:spPr>
        </p:sp>
      </p:grpSp>
      <p:sp>
        <p:nvSpPr>
          <p:cNvPr id="5" name="TextovéPole 4">
            <a:extLst>
              <a:ext uri="{FF2B5EF4-FFF2-40B4-BE49-F238E27FC236}">
                <a16:creationId xmlns:a16="http://schemas.microsoft.com/office/drawing/2014/main" id="{9AFCB24B-ADC7-453F-B8A2-16B61EA8454C}"/>
              </a:ext>
            </a:extLst>
          </p:cNvPr>
          <p:cNvSpPr txBox="1"/>
          <p:nvPr/>
        </p:nvSpPr>
        <p:spPr>
          <a:xfrm>
            <a:off x="493059" y="242047"/>
            <a:ext cx="10246659" cy="40011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2000" b="1" i="0" u="none" strike="noStrike" kern="1200" cap="none" spc="0" normalizeH="0" baseline="0" noProof="0" dirty="0">
                <a:ln>
                  <a:noFill/>
                </a:ln>
                <a:effectLst/>
                <a:uLnTx/>
                <a:uFillTx/>
                <a:latin typeface="Calibri" panose="020F0502020204030204"/>
                <a:ea typeface="+mn-ea"/>
                <a:cs typeface="+mn-cs"/>
              </a:rPr>
              <a:t>Návazná dotační výzva na poskytnutí tvůrčí či studijních stipendií MK</a:t>
            </a:r>
          </a:p>
        </p:txBody>
      </p:sp>
      <p:sp>
        <p:nvSpPr>
          <p:cNvPr id="6" name="TextovéPole 5">
            <a:extLst>
              <a:ext uri="{FF2B5EF4-FFF2-40B4-BE49-F238E27FC236}">
                <a16:creationId xmlns:a16="http://schemas.microsoft.com/office/drawing/2014/main" id="{99552D61-E216-4A0C-BC4B-1BCE9AD9F523}"/>
              </a:ext>
            </a:extLst>
          </p:cNvPr>
          <p:cNvSpPr txBox="1"/>
          <p:nvPr/>
        </p:nvSpPr>
        <p:spPr>
          <a:xfrm>
            <a:off x="284904" y="726820"/>
            <a:ext cx="11223811" cy="5632311"/>
          </a:xfrm>
          <a:prstGeom prst="rect">
            <a:avLst/>
          </a:prstGeom>
          <a:noFill/>
        </p:spPr>
        <p:txBody>
          <a:bodyPr wrap="square" rtlCol="0">
            <a:spAutoFit/>
          </a:bodyPr>
          <a:lstStyle/>
          <a:p>
            <a:r>
              <a:rPr lang="cs-CZ" dirty="0"/>
              <a:t>Připravujeme vyhlašovací podmínky </a:t>
            </a:r>
            <a:r>
              <a:rPr lang="cs-CZ" b="1" dirty="0"/>
              <a:t>pilotní výzvy </a:t>
            </a:r>
            <a:r>
              <a:rPr lang="cs-CZ" dirty="0"/>
              <a:t>„nového“ Programu poskytování příspěvků na tvůrčí a studijní účely.</a:t>
            </a:r>
          </a:p>
          <a:p>
            <a:endParaRPr lang="cs-CZ" dirty="0"/>
          </a:p>
          <a:p>
            <a:r>
              <a:rPr lang="cs-CZ" dirty="0"/>
              <a:t>Zveřejnění podmínek dotační výzvy 			září 2025</a:t>
            </a:r>
          </a:p>
          <a:p>
            <a:r>
              <a:rPr lang="cs-CZ" dirty="0"/>
              <a:t>Administrace nových žádostí o zápis do registru		říjen 2025</a:t>
            </a:r>
          </a:p>
          <a:p>
            <a:r>
              <a:rPr lang="cs-CZ" dirty="0"/>
              <a:t>Příjem žádostí o tvůrčí či studijní stipendium		listopad 2025</a:t>
            </a:r>
          </a:p>
          <a:p>
            <a:r>
              <a:rPr lang="cs-CZ" dirty="0"/>
              <a:t>Předpokládaný rozpočet výzvy			5 000 000 Kč (pro období leden-prosinec 2026) </a:t>
            </a:r>
          </a:p>
          <a:p>
            <a:endParaRPr lang="cs-CZ" dirty="0"/>
          </a:p>
          <a:p>
            <a:pPr marL="285750" lvl="0" indent="-285750">
              <a:buFont typeface="Wingdings" panose="05000000000000000000" pitchFamily="2" charset="2"/>
              <a:buChar char="ü"/>
            </a:pPr>
            <a:r>
              <a:rPr lang="cs-CZ" dirty="0"/>
              <a:t>Výběrové řízení bude určeno pro </a:t>
            </a:r>
            <a:r>
              <a:rPr lang="cs-CZ" b="1" dirty="0"/>
              <a:t>fyzické osoby, zapsané v Registru umělců</a:t>
            </a:r>
            <a:r>
              <a:rPr lang="cs-CZ" dirty="0"/>
              <a:t> </a:t>
            </a:r>
          </a:p>
          <a:p>
            <a:pPr lvl="2"/>
            <a:r>
              <a:rPr lang="cs-CZ" dirty="0"/>
              <a:t>(Žádost o zápis do Registru musí být podaná nejpozději 30. 9. 2025).</a:t>
            </a:r>
          </a:p>
          <a:p>
            <a:pPr marL="285750" lvl="0" indent="-285750">
              <a:buFont typeface="Wingdings" panose="05000000000000000000" pitchFamily="2" charset="2"/>
              <a:buChar char="ü"/>
            </a:pPr>
            <a:r>
              <a:rPr lang="cs-CZ" dirty="0"/>
              <a:t>Žadatel musí být </a:t>
            </a:r>
            <a:r>
              <a:rPr lang="cs-CZ" b="1" dirty="0"/>
              <a:t>občan České republiky</a:t>
            </a:r>
            <a:r>
              <a:rPr lang="cs-CZ" dirty="0"/>
              <a:t> nebo </a:t>
            </a:r>
            <a:r>
              <a:rPr lang="cs-CZ" b="1" dirty="0"/>
              <a:t>cizinec s trvalým pobytem v ČR</a:t>
            </a:r>
            <a:r>
              <a:rPr lang="cs-CZ" dirty="0"/>
              <a:t> </a:t>
            </a:r>
            <a:r>
              <a:rPr lang="cs-CZ" b="1" dirty="0"/>
              <a:t>.</a:t>
            </a:r>
            <a:endParaRPr lang="cs-CZ" dirty="0"/>
          </a:p>
          <a:p>
            <a:pPr marL="285750" lvl="0" indent="-285750">
              <a:buFont typeface="Wingdings" panose="05000000000000000000" pitchFamily="2" charset="2"/>
              <a:buChar char="ü"/>
            </a:pPr>
            <a:r>
              <a:rPr lang="cs-CZ" b="1" dirty="0"/>
              <a:t>Žadatel nesmí být v době realizace projektu žákem nebo studentem</a:t>
            </a:r>
            <a:r>
              <a:rPr lang="cs-CZ" dirty="0"/>
              <a:t> </a:t>
            </a:r>
            <a:r>
              <a:rPr lang="cs-CZ" b="1" dirty="0"/>
              <a:t>v prezenční formě studia</a:t>
            </a:r>
            <a:r>
              <a:rPr lang="cs-CZ" dirty="0"/>
              <a:t> na jakékoli škole v České republice, včetně prezenční formy studia doktorského programu.</a:t>
            </a:r>
          </a:p>
          <a:p>
            <a:pPr marL="285750" lvl="0" indent="-285750">
              <a:buFont typeface="Wingdings" panose="05000000000000000000" pitchFamily="2" charset="2"/>
              <a:buChar char="ü"/>
            </a:pPr>
            <a:r>
              <a:rPr lang="cs-CZ" b="1" dirty="0"/>
              <a:t>Žadatel nesmí být ke dni podání žádosti o stipendium v pracovněprávním vztahu přesahujícím polovinu stanovené týdenní pracovní doby. </a:t>
            </a:r>
          </a:p>
          <a:p>
            <a:pPr lvl="0"/>
            <a:r>
              <a:rPr lang="cs-CZ" dirty="0"/>
              <a:t>(Dokládá se: </a:t>
            </a:r>
            <a:r>
              <a:rPr lang="cs-CZ" u="sng" dirty="0"/>
              <a:t>poskytnutím údajů o aktuálních pracovně-právních vztazích</a:t>
            </a:r>
            <a:r>
              <a:rPr lang="cs-CZ" dirty="0"/>
              <a:t> a čestným prohlášením žadatele). </a:t>
            </a:r>
          </a:p>
          <a:p>
            <a:pPr marL="285750" lvl="0" indent="-285750">
              <a:buFont typeface="Wingdings" panose="05000000000000000000" pitchFamily="2" charset="2"/>
              <a:buChar char="ü"/>
            </a:pPr>
            <a:r>
              <a:rPr lang="cs-CZ" b="1" dirty="0"/>
              <a:t>Výše příjmů z výkonu umělecké činnosti žadatele musí tvořit alespoň polovinu výše jeho celkových příjmů za posledních 24 měsíců a současně nesmí přesahovat výši průměrné mzdy. </a:t>
            </a:r>
          </a:p>
          <a:p>
            <a:pPr lvl="0"/>
            <a:r>
              <a:rPr lang="cs-CZ" dirty="0"/>
              <a:t>(Dokládá se: </a:t>
            </a:r>
            <a:r>
              <a:rPr lang="cs-CZ" u="sng" dirty="0"/>
              <a:t>poskytnutím údajů o příjmech z umělecké činnosti žadatele za poslední 2 roky a o příjmech s uměleckou činností žadatele úzce souvisejících</a:t>
            </a:r>
            <a:r>
              <a:rPr lang="cs-CZ" dirty="0"/>
              <a:t>, a čestným prohlášením žadatele). </a:t>
            </a:r>
          </a:p>
          <a:p>
            <a:endParaRPr lang="cs-CZ" dirty="0"/>
          </a:p>
        </p:txBody>
      </p:sp>
    </p:spTree>
    <p:extLst>
      <p:ext uri="{BB962C8B-B14F-4D97-AF65-F5344CB8AC3E}">
        <p14:creationId xmlns:p14="http://schemas.microsoft.com/office/powerpoint/2010/main" val="62411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1380385" y="321925"/>
            <a:ext cx="581199" cy="581199"/>
            <a:chOff x="0" y="0"/>
            <a:chExt cx="812800" cy="812800"/>
          </a:xfrm>
        </p:grpSpPr>
        <p:sp>
          <p:nvSpPr>
            <p:cNvPr id="3" name="Freeform 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9CA00"/>
            </a:solidFill>
          </p:spPr>
        </p:sp>
        <p:sp>
          <p:nvSpPr>
            <p:cNvPr id="4" name="TextBox 4"/>
            <p:cNvSpPr txBox="1"/>
            <p:nvPr/>
          </p:nvSpPr>
          <p:spPr>
            <a:xfrm>
              <a:off x="76200" y="9525"/>
              <a:ext cx="660400" cy="727075"/>
            </a:xfrm>
            <a:prstGeom prst="rect">
              <a:avLst/>
            </a:prstGeom>
          </p:spPr>
          <p:txBody>
            <a:bodyPr lIns="33867" tIns="33867" rIns="33867" bIns="33867" rtlCol="0" anchor="ctr"/>
            <a:lstStyle/>
            <a:p>
              <a:pPr marL="0" marR="0" lvl="0" indent="0" algn="ctr" defTabSz="609630" rtl="0" eaLnBrk="1" fontAlgn="auto" latinLnBrk="0" hangingPunct="1">
                <a:lnSpc>
                  <a:spcPts val="3080"/>
                </a:lnSpc>
                <a:spcBef>
                  <a:spcPts val="0"/>
                </a:spcBef>
                <a:spcAft>
                  <a:spcPts val="0"/>
                </a:spcAft>
                <a:buClrTx/>
                <a:buSzTx/>
                <a:buFontTx/>
                <a:buNone/>
                <a:tabLst/>
                <a:defRPr/>
              </a:pPr>
              <a:endParaRPr kumimoji="0" sz="12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7" name="Group 7"/>
          <p:cNvGrpSpPr/>
          <p:nvPr/>
        </p:nvGrpSpPr>
        <p:grpSpPr>
          <a:xfrm>
            <a:off x="11380384" y="979324"/>
            <a:ext cx="574849" cy="574849"/>
            <a:chOff x="0" y="0"/>
            <a:chExt cx="6350000" cy="6350000"/>
          </a:xfrm>
        </p:grpSpPr>
        <p:sp>
          <p:nvSpPr>
            <p:cNvPr id="8" name="Freeform 8"/>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E31F26"/>
            </a:solidFill>
          </p:spPr>
        </p:sp>
      </p:grpSp>
      <p:grpSp>
        <p:nvGrpSpPr>
          <p:cNvPr id="9" name="Group 9"/>
          <p:cNvGrpSpPr/>
          <p:nvPr/>
        </p:nvGrpSpPr>
        <p:grpSpPr>
          <a:xfrm>
            <a:off x="11380384" y="1654596"/>
            <a:ext cx="574849" cy="574849"/>
            <a:chOff x="0" y="0"/>
            <a:chExt cx="6350000" cy="6350000"/>
          </a:xfrm>
        </p:grpSpPr>
        <p:sp>
          <p:nvSpPr>
            <p:cNvPr id="10" name="Freeform 10"/>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7AFE7"/>
            </a:solidFill>
          </p:spPr>
        </p:sp>
      </p:grpSp>
      <p:grpSp>
        <p:nvGrpSpPr>
          <p:cNvPr id="11" name="Group 11"/>
          <p:cNvGrpSpPr/>
          <p:nvPr/>
        </p:nvGrpSpPr>
        <p:grpSpPr>
          <a:xfrm>
            <a:off x="11403243" y="2331046"/>
            <a:ext cx="558340" cy="558340"/>
            <a:chOff x="0" y="0"/>
            <a:chExt cx="6350000" cy="6350000"/>
          </a:xfrm>
        </p:grpSpPr>
        <p:sp>
          <p:nvSpPr>
            <p:cNvPr id="12" name="Freeform 1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251C67"/>
            </a:solidFill>
          </p:spPr>
        </p:sp>
      </p:grpSp>
      <p:grpSp>
        <p:nvGrpSpPr>
          <p:cNvPr id="13" name="Group 13"/>
          <p:cNvGrpSpPr/>
          <p:nvPr/>
        </p:nvGrpSpPr>
        <p:grpSpPr>
          <a:xfrm>
            <a:off x="11403243" y="2984636"/>
            <a:ext cx="558340" cy="558340"/>
            <a:chOff x="0" y="0"/>
            <a:chExt cx="6350000" cy="6350000"/>
          </a:xfrm>
        </p:grpSpPr>
        <p:sp>
          <p:nvSpPr>
            <p:cNvPr id="14" name="Freeform 14"/>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A6A6A6"/>
            </a:solidFill>
          </p:spPr>
        </p:sp>
      </p:grpSp>
      <p:sp>
        <p:nvSpPr>
          <p:cNvPr id="5" name="TextovéPole 4">
            <a:extLst>
              <a:ext uri="{FF2B5EF4-FFF2-40B4-BE49-F238E27FC236}">
                <a16:creationId xmlns:a16="http://schemas.microsoft.com/office/drawing/2014/main" id="{9AFCB24B-ADC7-453F-B8A2-16B61EA8454C}"/>
              </a:ext>
            </a:extLst>
          </p:cNvPr>
          <p:cNvSpPr txBox="1"/>
          <p:nvPr/>
        </p:nvSpPr>
        <p:spPr>
          <a:xfrm>
            <a:off x="591670" y="128681"/>
            <a:ext cx="10246659" cy="40011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2000" b="1" i="0" u="none" strike="noStrike" kern="1200" cap="none" spc="0" normalizeH="0" baseline="0" noProof="0" dirty="0">
                <a:ln>
                  <a:noFill/>
                </a:ln>
                <a:effectLst/>
                <a:uLnTx/>
                <a:uFillTx/>
                <a:latin typeface="Calibri" panose="020F0502020204030204"/>
                <a:ea typeface="+mn-ea"/>
                <a:cs typeface="+mn-cs"/>
              </a:rPr>
              <a:t>Podmínky stipendijního programu</a:t>
            </a:r>
          </a:p>
        </p:txBody>
      </p:sp>
      <p:sp>
        <p:nvSpPr>
          <p:cNvPr id="6" name="TextovéPole 5">
            <a:extLst>
              <a:ext uri="{FF2B5EF4-FFF2-40B4-BE49-F238E27FC236}">
                <a16:creationId xmlns:a16="http://schemas.microsoft.com/office/drawing/2014/main" id="{99552D61-E216-4A0C-BC4B-1BCE9AD9F523}"/>
              </a:ext>
            </a:extLst>
          </p:cNvPr>
          <p:cNvSpPr txBox="1"/>
          <p:nvPr/>
        </p:nvSpPr>
        <p:spPr>
          <a:xfrm>
            <a:off x="591670" y="671691"/>
            <a:ext cx="10443883" cy="6186309"/>
          </a:xfrm>
          <a:prstGeom prst="rect">
            <a:avLst/>
          </a:prstGeom>
          <a:noFill/>
        </p:spPr>
        <p:txBody>
          <a:bodyPr wrap="square" rtlCol="0">
            <a:spAutoFit/>
          </a:bodyPr>
          <a:lstStyle/>
          <a:p>
            <a:pPr defTabSz="609630"/>
            <a:r>
              <a:rPr lang="cs-CZ" b="1" dirty="0">
                <a:solidFill>
                  <a:srgbClr val="0070C0"/>
                </a:solidFill>
                <a:cs typeface="Arial" panose="020B0604020202020204" pitchFamily="34" charset="0"/>
              </a:rPr>
              <a:t>Tvůrčí stipendium</a:t>
            </a:r>
            <a:r>
              <a:rPr lang="cs-CZ" b="1" dirty="0">
                <a:solidFill>
                  <a:prstClr val="black"/>
                </a:solidFill>
                <a:cs typeface="Arial" panose="020B0604020202020204" pitchFamily="34" charset="0"/>
              </a:rPr>
              <a:t> </a:t>
            </a:r>
            <a:r>
              <a:rPr lang="cs-CZ" dirty="0">
                <a:solidFill>
                  <a:prstClr val="black"/>
                </a:solidFill>
                <a:cs typeface="Arial" panose="020B0604020202020204" pitchFamily="34" charset="0"/>
              </a:rPr>
              <a:t>= tvůrčí umělecká činnost nebo tvůrčí umělecký pobyt v tuzemsku či v zahraničí </a:t>
            </a:r>
          </a:p>
          <a:p>
            <a:pPr defTabSz="609630"/>
            <a:r>
              <a:rPr lang="cs-CZ" dirty="0">
                <a:solidFill>
                  <a:prstClr val="black"/>
                </a:solidFill>
                <a:cs typeface="Arial" panose="020B0604020202020204" pitchFamily="34" charset="0"/>
              </a:rPr>
              <a:t>			v délce </a:t>
            </a:r>
            <a:r>
              <a:rPr lang="cs-CZ" b="1" dirty="0">
                <a:solidFill>
                  <a:prstClr val="black"/>
                </a:solidFill>
                <a:cs typeface="Arial" panose="020B0604020202020204" pitchFamily="34" charset="0"/>
              </a:rPr>
              <a:t>od 6 měsíců do 2 let</a:t>
            </a:r>
            <a:r>
              <a:rPr lang="cs-CZ" dirty="0">
                <a:solidFill>
                  <a:prstClr val="black"/>
                </a:solidFill>
                <a:cs typeface="Arial" panose="020B0604020202020204" pitchFamily="34" charset="0"/>
              </a:rPr>
              <a:t>, jejichž výsledkem je </a:t>
            </a:r>
            <a:r>
              <a:rPr lang="cs-CZ" b="1" dirty="0">
                <a:solidFill>
                  <a:srgbClr val="0070C0"/>
                </a:solidFill>
                <a:cs typeface="Arial" panose="020B0604020202020204" pitchFamily="34" charset="0"/>
              </a:rPr>
              <a:t>vytvoření uměleckého díla</a:t>
            </a:r>
            <a:r>
              <a:rPr lang="cs-CZ" dirty="0">
                <a:solidFill>
                  <a:prstClr val="black"/>
                </a:solidFill>
                <a:cs typeface="Arial" panose="020B0604020202020204" pitchFamily="34" charset="0"/>
              </a:rPr>
              <a:t>.</a:t>
            </a:r>
            <a:endParaRPr lang="cs-CZ" b="1" dirty="0">
              <a:solidFill>
                <a:srgbClr val="FF0000"/>
              </a:solidFill>
              <a:cs typeface="Arial" panose="020B0604020202020204" pitchFamily="34" charset="0"/>
            </a:endParaRPr>
          </a:p>
          <a:p>
            <a:pPr defTabSz="609630"/>
            <a:r>
              <a:rPr lang="cs-CZ" b="1" dirty="0">
                <a:solidFill>
                  <a:srgbClr val="FF0000"/>
                </a:solidFill>
                <a:cs typeface="Arial" panose="020B0604020202020204" pitchFamily="34" charset="0"/>
              </a:rPr>
              <a:t>Studijní stipendium</a:t>
            </a:r>
            <a:r>
              <a:rPr lang="cs-CZ" dirty="0">
                <a:solidFill>
                  <a:srgbClr val="FF0000"/>
                </a:solidFill>
                <a:cs typeface="Arial" panose="020B0604020202020204" pitchFamily="34" charset="0"/>
              </a:rPr>
              <a:t> </a:t>
            </a:r>
            <a:r>
              <a:rPr lang="cs-CZ" dirty="0">
                <a:solidFill>
                  <a:prstClr val="black"/>
                </a:solidFill>
                <a:cs typeface="Arial" panose="020B0604020202020204" pitchFamily="34" charset="0"/>
              </a:rPr>
              <a:t>= studijní </a:t>
            </a:r>
            <a:r>
              <a:rPr lang="cs-CZ" b="1" dirty="0">
                <a:solidFill>
                  <a:prstClr val="black"/>
                </a:solidFill>
                <a:cs typeface="Arial" panose="020B0604020202020204" pitchFamily="34" charset="0"/>
              </a:rPr>
              <a:t>pobyt v délce nejméně 1 měsíce</a:t>
            </a:r>
            <a:r>
              <a:rPr lang="cs-CZ" dirty="0">
                <a:solidFill>
                  <a:prstClr val="black"/>
                </a:solidFill>
                <a:cs typeface="Arial" panose="020B0604020202020204" pitchFamily="34" charset="0"/>
              </a:rPr>
              <a:t> na významném tuzemském či zahraničním 			uměleckém či odborném pracovišti; </a:t>
            </a:r>
            <a:r>
              <a:rPr lang="cs-CZ" b="1" dirty="0">
                <a:solidFill>
                  <a:srgbClr val="FF0000"/>
                </a:solidFill>
                <a:cs typeface="Arial" panose="020B0604020202020204" pitchFamily="34" charset="0"/>
              </a:rPr>
              <a:t>získání zkušeností a podkladů pro další činnost</a:t>
            </a:r>
            <a:r>
              <a:rPr lang="cs-CZ" dirty="0">
                <a:solidFill>
                  <a:prstClr val="black"/>
                </a:solidFill>
                <a:cs typeface="Arial" panose="020B0604020202020204" pitchFamily="34" charset="0"/>
              </a:rPr>
              <a:t>.</a:t>
            </a:r>
            <a:endParaRPr lang="cs-CZ" dirty="0">
              <a:solidFill>
                <a:prstClr val="black"/>
              </a:solidFill>
              <a:latin typeface="Arial" panose="020B0604020202020204" pitchFamily="34" charset="0"/>
              <a:cs typeface="Arial" panose="020B0604020202020204" pitchFamily="34" charset="0"/>
            </a:endParaRPr>
          </a:p>
          <a:p>
            <a:endParaRPr lang="cs-CZ" b="1" dirty="0"/>
          </a:p>
          <a:p>
            <a:r>
              <a:rPr lang="cs-CZ" b="1" dirty="0"/>
              <a:t>Výzva bude koncipována jako mezioborová.  </a:t>
            </a:r>
          </a:p>
          <a:p>
            <a:r>
              <a:rPr lang="cs-CZ" b="1" dirty="0"/>
              <a:t>Novinkou je zrušení věkového omezení a možnost žádat opakovaně.</a:t>
            </a:r>
            <a:endParaRPr lang="cs-CZ" dirty="0"/>
          </a:p>
          <a:p>
            <a:endParaRPr lang="cs-CZ" dirty="0"/>
          </a:p>
          <a:p>
            <a:r>
              <a:rPr lang="cs-CZ" dirty="0"/>
              <a:t>V pilotní výzvě bude preferována podpora projektů s délkou maximálně 12 měsíců (tj. nikoli víceleté projekty). </a:t>
            </a:r>
          </a:p>
          <a:p>
            <a:r>
              <a:rPr lang="cs-CZ" dirty="0"/>
              <a:t>Projekty bude hodnotit odborná komise. Výše finanční podpory se bude odvíjet od této kategorizace:</a:t>
            </a:r>
          </a:p>
          <a:p>
            <a:endParaRPr lang="cs-CZ" b="1" dirty="0"/>
          </a:p>
          <a:p>
            <a:pPr lvl="1"/>
            <a:r>
              <a:rPr lang="cs-CZ" b="1" dirty="0"/>
              <a:t>Individuální tvůrčí projekty:</a:t>
            </a:r>
            <a:endParaRPr lang="cs-CZ" dirty="0"/>
          </a:p>
          <a:p>
            <a:pPr lvl="1"/>
            <a:r>
              <a:rPr lang="cs-CZ" dirty="0"/>
              <a:t>I	dílo většího rozsahu (souhrnná podpora: 60–90 tisíc Kč)</a:t>
            </a:r>
          </a:p>
          <a:p>
            <a:pPr lvl="1"/>
            <a:r>
              <a:rPr lang="cs-CZ" dirty="0"/>
              <a:t>II	dílo středního rozsahu, standardní výstup (souhrnná podpora: 30–60 tisíc Kč)</a:t>
            </a:r>
          </a:p>
          <a:p>
            <a:pPr lvl="1"/>
            <a:r>
              <a:rPr lang="cs-CZ" dirty="0"/>
              <a:t>III	dílo menšího rozsahu, dílčí podpora rozsáhlejšího projektu (souhrnná podpora: do 30 tisíc Kč)</a:t>
            </a:r>
          </a:p>
          <a:p>
            <a:pPr lvl="1"/>
            <a:r>
              <a:rPr lang="cs-CZ" b="1" dirty="0"/>
              <a:t>Individuální studijní projekty:</a:t>
            </a:r>
            <a:endParaRPr lang="cs-CZ" dirty="0"/>
          </a:p>
          <a:p>
            <a:pPr lvl="1"/>
            <a:r>
              <a:rPr lang="cs-CZ" dirty="0"/>
              <a:t>I	absolvování vzdělávacího projektu či stáže v zahraničí (podpora: 10-15 tisíc Kč za měsíc)</a:t>
            </a:r>
          </a:p>
          <a:p>
            <a:pPr lvl="1"/>
            <a:r>
              <a:rPr lang="cs-CZ" dirty="0"/>
              <a:t>II	absolvování vzdělávacího projektu či stáže v ČR (podpora: 5-8 tisíc Kč za měsíc)</a:t>
            </a:r>
          </a:p>
          <a:p>
            <a:endParaRPr lang="cs-CZ" dirty="0"/>
          </a:p>
          <a:p>
            <a:r>
              <a:rPr lang="cs-CZ" dirty="0"/>
              <a:t>Studijní projekty musí obsahovat celkový rozpočet, včetně uvedení nákladů hrazených hostící institucí.</a:t>
            </a:r>
          </a:p>
          <a:p>
            <a:r>
              <a:rPr lang="cs-CZ" dirty="0"/>
              <a:t>Tvůrčího projekty mohou obsahovat také žádost o částečné krytí materiálových nákladů. </a:t>
            </a:r>
          </a:p>
          <a:p>
            <a:r>
              <a:rPr lang="cs-CZ" b="1" dirty="0">
                <a:solidFill>
                  <a:srgbClr val="FFC000"/>
                </a:solidFill>
              </a:rPr>
              <a:t>Navržená kategorizace vychází z dosavadní praxe stipendijního programu.</a:t>
            </a:r>
          </a:p>
        </p:txBody>
      </p:sp>
      <p:sp>
        <p:nvSpPr>
          <p:cNvPr id="15" name="Obdélník 14">
            <a:extLst>
              <a:ext uri="{FF2B5EF4-FFF2-40B4-BE49-F238E27FC236}">
                <a16:creationId xmlns:a16="http://schemas.microsoft.com/office/drawing/2014/main" id="{C935AD5B-9283-44BB-B8F7-E339AF2B8888}"/>
              </a:ext>
            </a:extLst>
          </p:cNvPr>
          <p:cNvSpPr/>
          <p:nvPr/>
        </p:nvSpPr>
        <p:spPr>
          <a:xfrm>
            <a:off x="883022" y="3641490"/>
            <a:ext cx="9663954" cy="2061882"/>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1707782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1380385" y="321925"/>
            <a:ext cx="581199" cy="581199"/>
            <a:chOff x="0" y="0"/>
            <a:chExt cx="812800" cy="812800"/>
          </a:xfrm>
        </p:grpSpPr>
        <p:sp>
          <p:nvSpPr>
            <p:cNvPr id="3" name="Freeform 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9CA00"/>
            </a:solidFill>
          </p:spPr>
        </p:sp>
        <p:sp>
          <p:nvSpPr>
            <p:cNvPr id="4" name="TextBox 4"/>
            <p:cNvSpPr txBox="1"/>
            <p:nvPr/>
          </p:nvSpPr>
          <p:spPr>
            <a:xfrm>
              <a:off x="76200" y="9525"/>
              <a:ext cx="660400" cy="727075"/>
            </a:xfrm>
            <a:prstGeom prst="rect">
              <a:avLst/>
            </a:prstGeom>
          </p:spPr>
          <p:txBody>
            <a:bodyPr lIns="33867" tIns="33867" rIns="33867" bIns="33867" rtlCol="0" anchor="ctr"/>
            <a:lstStyle/>
            <a:p>
              <a:pPr marL="0" marR="0" lvl="0" indent="0" algn="ctr" defTabSz="609630" rtl="0" eaLnBrk="1" fontAlgn="auto" latinLnBrk="0" hangingPunct="1">
                <a:lnSpc>
                  <a:spcPts val="3080"/>
                </a:lnSpc>
                <a:spcBef>
                  <a:spcPts val="0"/>
                </a:spcBef>
                <a:spcAft>
                  <a:spcPts val="0"/>
                </a:spcAft>
                <a:buClrTx/>
                <a:buSzTx/>
                <a:buFontTx/>
                <a:buNone/>
                <a:tabLst/>
                <a:defRPr/>
              </a:pPr>
              <a:endParaRPr kumimoji="0" sz="12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7" name="Group 7"/>
          <p:cNvGrpSpPr/>
          <p:nvPr/>
        </p:nvGrpSpPr>
        <p:grpSpPr>
          <a:xfrm>
            <a:off x="11380384" y="979324"/>
            <a:ext cx="574849" cy="574849"/>
            <a:chOff x="0" y="0"/>
            <a:chExt cx="6350000" cy="6350000"/>
          </a:xfrm>
        </p:grpSpPr>
        <p:sp>
          <p:nvSpPr>
            <p:cNvPr id="8" name="Freeform 8"/>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E31F26"/>
            </a:solidFill>
          </p:spPr>
        </p:sp>
      </p:grpSp>
      <p:grpSp>
        <p:nvGrpSpPr>
          <p:cNvPr id="9" name="Group 9"/>
          <p:cNvGrpSpPr/>
          <p:nvPr/>
        </p:nvGrpSpPr>
        <p:grpSpPr>
          <a:xfrm>
            <a:off x="11380384" y="1654596"/>
            <a:ext cx="574849" cy="574849"/>
            <a:chOff x="0" y="0"/>
            <a:chExt cx="6350000" cy="6350000"/>
          </a:xfrm>
        </p:grpSpPr>
        <p:sp>
          <p:nvSpPr>
            <p:cNvPr id="10" name="Freeform 10"/>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7AFE7"/>
            </a:solidFill>
          </p:spPr>
        </p:sp>
      </p:grpSp>
      <p:grpSp>
        <p:nvGrpSpPr>
          <p:cNvPr id="11" name="Group 11"/>
          <p:cNvGrpSpPr/>
          <p:nvPr/>
        </p:nvGrpSpPr>
        <p:grpSpPr>
          <a:xfrm>
            <a:off x="11403243" y="2331046"/>
            <a:ext cx="558340" cy="558340"/>
            <a:chOff x="0" y="0"/>
            <a:chExt cx="6350000" cy="6350000"/>
          </a:xfrm>
        </p:grpSpPr>
        <p:sp>
          <p:nvSpPr>
            <p:cNvPr id="12" name="Freeform 1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251C67"/>
            </a:solidFill>
          </p:spPr>
        </p:sp>
      </p:grpSp>
      <p:grpSp>
        <p:nvGrpSpPr>
          <p:cNvPr id="13" name="Group 13"/>
          <p:cNvGrpSpPr/>
          <p:nvPr/>
        </p:nvGrpSpPr>
        <p:grpSpPr>
          <a:xfrm>
            <a:off x="11403243" y="2984636"/>
            <a:ext cx="558340" cy="558340"/>
            <a:chOff x="0" y="0"/>
            <a:chExt cx="6350000" cy="6350000"/>
          </a:xfrm>
        </p:grpSpPr>
        <p:sp>
          <p:nvSpPr>
            <p:cNvPr id="14" name="Freeform 14"/>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A6A6A6"/>
            </a:solidFill>
          </p:spPr>
        </p:sp>
      </p:grpSp>
      <p:sp>
        <p:nvSpPr>
          <p:cNvPr id="5" name="TextovéPole 4">
            <a:extLst>
              <a:ext uri="{FF2B5EF4-FFF2-40B4-BE49-F238E27FC236}">
                <a16:creationId xmlns:a16="http://schemas.microsoft.com/office/drawing/2014/main" id="{19D5F705-E378-45A7-B7A9-A4A32A512B31}"/>
              </a:ext>
            </a:extLst>
          </p:cNvPr>
          <p:cNvSpPr txBox="1"/>
          <p:nvPr/>
        </p:nvSpPr>
        <p:spPr>
          <a:xfrm>
            <a:off x="230416" y="588686"/>
            <a:ext cx="10981817" cy="5312352"/>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cs-CZ" sz="1800" b="0" i="0" u="sng" strike="noStrike" kern="1200" cap="none" spc="0" normalizeH="0" baseline="0" noProof="0" dirty="0">
                <a:ln>
                  <a:noFill/>
                </a:ln>
                <a:solidFill>
                  <a:prstClr val="black"/>
                </a:solidFill>
                <a:effectLst/>
                <a:uLnTx/>
                <a:uFillTx/>
                <a:latin typeface="Calibri"/>
                <a:ea typeface="+mn-ea"/>
                <a:cs typeface="+mn-cs"/>
              </a:rPr>
              <a:t>Identifikace žadatele s konkrétní uměleckou profesí</a:t>
            </a:r>
            <a:r>
              <a:rPr kumimoji="0" lang="cs-CZ" sz="1800" b="0" i="0" u="none" strike="noStrike" kern="1200" cap="none" spc="0" normalizeH="0" baseline="0" noProof="0" dirty="0">
                <a:ln>
                  <a:noFill/>
                </a:ln>
                <a:solidFill>
                  <a:prstClr val="black"/>
                </a:solidFill>
                <a:effectLst/>
                <a:uLnTx/>
                <a:uFillTx/>
                <a:latin typeface="Calibri"/>
                <a:ea typeface="+mn-ea"/>
                <a:cs typeface="+mn-cs"/>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n-ea"/>
                <a:cs typeface="+mn-cs"/>
              </a:rPr>
              <a:t>Při registraci se lidé hlásí k těm uměleckým činnostem, které mohou snadno doložit.</a:t>
            </a:r>
            <a:r>
              <a:rPr kumimoji="0" lang="cs-CZ"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mn-cs"/>
              </a:rPr>
              <a:t>Jejich převažující zaměření a tvůrčí ambice ale mohou být jinde.</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n-ea"/>
                <a:cs typeface="+mn-cs"/>
              </a:rPr>
              <a:t>Souběžný výkon různých profesí, kombinace druhů a zaměření činnosti.</a:t>
            </a:r>
            <a:endParaRPr kumimoji="0" lang="cs-CZ"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cs-CZ" sz="1800" b="0" i="0" u="none" strike="noStrike" kern="1200" cap="none" spc="0" normalizeH="0" baseline="0" noProof="0" dirty="0">
                <a:ln>
                  <a:noFill/>
                </a:ln>
                <a:solidFill>
                  <a:srgbClr val="1F497D"/>
                </a:solidFill>
                <a:effectLst/>
                <a:uLnTx/>
                <a:uFillTx/>
                <a:latin typeface="Calibri"/>
                <a:ea typeface="+mn-ea"/>
                <a:cs typeface="+mn-cs"/>
              </a:rPr>
              <a:t>Na osvědčení o zápisu mohou být uvedeny až 3 převažující „profese“ (každá musí být vykonávána min 6 měsíců).</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sng"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cs-CZ" sz="1800" b="0" i="0" u="sng" strike="noStrike" kern="1200" cap="none" spc="0" normalizeH="0" baseline="0" noProof="0" dirty="0">
                <a:ln>
                  <a:noFill/>
                </a:ln>
                <a:solidFill>
                  <a:prstClr val="black"/>
                </a:solidFill>
                <a:effectLst/>
                <a:uLnTx/>
                <a:uFillTx/>
                <a:latin typeface="Calibri"/>
                <a:ea typeface="+mn-ea"/>
                <a:cs typeface="+mn-cs"/>
              </a:rPr>
              <a:t>Doložení umělecké činnosti v určitém období</a:t>
            </a:r>
            <a:r>
              <a:rPr kumimoji="0" lang="cs-CZ" sz="1800" b="0" i="0" u="none" strike="noStrike" kern="1200" cap="none" spc="0" normalizeH="0" baseline="0" noProof="0" dirty="0">
                <a:ln>
                  <a:noFill/>
                </a:ln>
                <a:solidFill>
                  <a:prstClr val="black"/>
                </a:solidFill>
                <a:effectLst/>
                <a:uLnTx/>
                <a:uFillTx/>
                <a:latin typeface="Calibri"/>
                <a:ea typeface="+mn-ea"/>
                <a:cs typeface="+mn-cs"/>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cs-CZ" sz="1800" b="0" i="0" u="none" strike="noStrike" kern="1200" cap="none" spc="0" normalizeH="0" baseline="0" noProof="0" dirty="0">
                <a:ln>
                  <a:noFill/>
                </a:ln>
                <a:solidFill>
                  <a:srgbClr val="1F497D">
                    <a:lumMod val="60000"/>
                    <a:lumOff val="40000"/>
                  </a:srgbClr>
                </a:solidFill>
                <a:effectLst/>
                <a:uLnTx/>
                <a:uFillTx/>
                <a:latin typeface="Calibri"/>
                <a:ea typeface="+mn-ea"/>
                <a:cs typeface="+mn-cs"/>
              </a:rPr>
              <a:t>Základní předpoklady pro to, aby žadatel mohl doložit uměleckou činnost: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cs-CZ" sz="1800" b="1" i="0" u="none" strike="noStrike" kern="1200" cap="none" spc="0" normalizeH="0" baseline="0" noProof="0" dirty="0">
                <a:ln>
                  <a:noFill/>
                </a:ln>
                <a:solidFill>
                  <a:prstClr val="black"/>
                </a:solidFill>
                <a:effectLst/>
                <a:uLnTx/>
                <a:uFillTx/>
                <a:latin typeface="Calibri"/>
                <a:ea typeface="+mn-ea"/>
                <a:cs typeface="+mn-cs"/>
              </a:rPr>
              <a:t>Veřejný výstup </a:t>
            </a:r>
            <a:r>
              <a:rPr kumimoji="0" lang="cs-CZ" sz="1800" b="0" i="1" u="none" strike="noStrike" kern="1200" cap="none" spc="0" normalizeH="0" baseline="0" noProof="0" dirty="0">
                <a:ln>
                  <a:noFill/>
                </a:ln>
                <a:solidFill>
                  <a:prstClr val="black"/>
                </a:solidFill>
                <a:effectLst/>
                <a:uLnTx/>
                <a:uFillTx/>
                <a:latin typeface="Calibri"/>
                <a:ea typeface="+mn-ea"/>
                <a:cs typeface="+mn-cs"/>
              </a:rPr>
              <a:t>– </a:t>
            </a:r>
            <a:r>
              <a:rPr kumimoji="0" lang="cs-CZ" sz="1800" b="0" i="0" u="none" strike="noStrike" kern="1200" cap="none" spc="0" normalizeH="0" baseline="0" noProof="0" dirty="0">
                <a:ln>
                  <a:noFill/>
                </a:ln>
                <a:solidFill>
                  <a:prstClr val="black"/>
                </a:solidFill>
                <a:effectLst/>
                <a:uLnTx/>
                <a:uFillTx/>
                <a:latin typeface="Calibri"/>
                <a:ea typeface="+mn-ea"/>
                <a:cs typeface="+mn-cs"/>
              </a:rPr>
              <a:t>předpokládá smluvní vztahy </a:t>
            </a:r>
            <a:endParaRPr kumimoji="0" lang="cs-CZ" sz="1800" b="1"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cs-CZ" sz="1800" b="1" i="0" u="none" strike="noStrike" kern="1200" cap="none" spc="0" normalizeH="0" baseline="0" noProof="0" dirty="0">
                <a:ln>
                  <a:noFill/>
                </a:ln>
                <a:solidFill>
                  <a:prstClr val="black"/>
                </a:solidFill>
                <a:effectLst/>
                <a:uLnTx/>
                <a:uFillTx/>
                <a:latin typeface="Calibri"/>
                <a:ea typeface="+mn-ea"/>
                <a:cs typeface="+mn-cs"/>
              </a:rPr>
              <a:t>Aktuálnost </a:t>
            </a:r>
            <a:r>
              <a:rPr kumimoji="0" lang="cs-CZ" sz="1800" b="0" i="1" u="none" strike="noStrike" kern="1200" cap="none" spc="0" normalizeH="0" baseline="0" noProof="0" dirty="0">
                <a:ln>
                  <a:noFill/>
                </a:ln>
                <a:solidFill>
                  <a:prstClr val="black"/>
                </a:solidFill>
                <a:effectLst/>
                <a:uLnTx/>
                <a:uFillTx/>
                <a:latin typeface="Calibri"/>
                <a:ea typeface="+mn-ea"/>
                <a:cs typeface="+mn-cs"/>
              </a:rPr>
              <a:t>– </a:t>
            </a:r>
            <a:r>
              <a:rPr kumimoji="0" lang="cs-CZ" sz="1800" b="0" i="0" u="none" strike="noStrike" kern="1200" cap="none" spc="0" normalizeH="0" baseline="0" noProof="0" dirty="0">
                <a:ln>
                  <a:noFill/>
                </a:ln>
                <a:solidFill>
                  <a:prstClr val="black"/>
                </a:solidFill>
                <a:effectLst/>
                <a:uLnTx/>
                <a:uFillTx/>
                <a:latin typeface="Calibri"/>
                <a:ea typeface="+mn-ea"/>
                <a:cs typeface="+mn-cs"/>
              </a:rPr>
              <a:t>činnost proběhla v posledních 3 letech bezprostředně předcházejících dni podání žádosti</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cs-CZ" sz="1800" b="1" i="0" u="none" strike="noStrike" kern="1200" cap="none" spc="0" normalizeH="0" baseline="0" noProof="0" dirty="0">
                <a:ln>
                  <a:noFill/>
                </a:ln>
                <a:solidFill>
                  <a:prstClr val="black"/>
                </a:solidFill>
                <a:effectLst/>
                <a:uLnTx/>
                <a:uFillTx/>
                <a:latin typeface="Calibri"/>
                <a:ea typeface="+mn-ea"/>
                <a:cs typeface="+mn-cs"/>
              </a:rPr>
              <a:t>Délka činnosti </a:t>
            </a:r>
            <a:r>
              <a:rPr kumimoji="0" lang="cs-CZ" sz="1800" b="0" i="0" u="none" strike="noStrike" kern="1200" cap="none" spc="0" normalizeH="0" baseline="0" noProof="0" dirty="0">
                <a:ln>
                  <a:noFill/>
                </a:ln>
                <a:solidFill>
                  <a:prstClr val="black"/>
                </a:solidFill>
                <a:effectLst/>
                <a:uLnTx/>
                <a:uFillTx/>
                <a:latin typeface="Calibri"/>
                <a:ea typeface="+mn-ea"/>
                <a:cs typeface="+mn-cs"/>
              </a:rPr>
              <a:t>– prokázaný začátek/konec činnosti na základě smluvních vztahů nebo prohlášení žadatele</a:t>
            </a:r>
            <a:endParaRPr kumimoji="0" lang="cs-CZ" sz="1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n-ea"/>
                <a:cs typeface="+mn-cs"/>
              </a:rPr>
              <a:t>Doložení času stráveného přípravou na umělecký výkon či nedokončenou tvůrčí činností </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cs-CZ" sz="1800" b="0" i="1" u="none" strike="noStrike" kern="1200" cap="none" spc="0" normalizeH="0" baseline="0" noProof="0" dirty="0">
                <a:ln>
                  <a:noFill/>
                </a:ln>
                <a:solidFill>
                  <a:prstClr val="black"/>
                </a:solidFill>
                <a:effectLst/>
                <a:uLnTx/>
                <a:uFillTx/>
                <a:latin typeface="Calibri"/>
                <a:ea typeface="+mn-ea"/>
                <a:cs typeface="+mn-cs"/>
              </a:rPr>
              <a:t>(např. nastudování díla, práce režiséra a scénáristy na připravovaném vlastním filmu)</a:t>
            </a:r>
          </a:p>
        </p:txBody>
      </p:sp>
      <p:sp>
        <p:nvSpPr>
          <p:cNvPr id="15" name="TextovéPole 14">
            <a:extLst>
              <a:ext uri="{FF2B5EF4-FFF2-40B4-BE49-F238E27FC236}">
                <a16:creationId xmlns:a16="http://schemas.microsoft.com/office/drawing/2014/main" id="{DEB45DD8-FDC6-48A1-8AEF-69A771050FAB}"/>
              </a:ext>
            </a:extLst>
          </p:cNvPr>
          <p:cNvSpPr txBox="1"/>
          <p:nvPr/>
        </p:nvSpPr>
        <p:spPr>
          <a:xfrm>
            <a:off x="284904" y="136375"/>
            <a:ext cx="9800390" cy="384721"/>
          </a:xfrm>
          <a:prstGeom prst="rect">
            <a:avLst/>
          </a:prstGeom>
          <a:solidFill>
            <a:schemeClr val="accent5">
              <a:lumMod val="20000"/>
              <a:lumOff val="8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900" b="0" i="0" u="none" strike="noStrike" kern="1200" cap="none" spc="0" normalizeH="0" baseline="0" noProof="0" dirty="0">
                <a:ln>
                  <a:noFill/>
                </a:ln>
                <a:solidFill>
                  <a:prstClr val="black"/>
                </a:solidFill>
                <a:effectLst/>
                <a:uLnTx/>
                <a:uFillTx/>
                <a:latin typeface="Calibri"/>
                <a:ea typeface="+mn-ea"/>
                <a:cs typeface="+mn-cs"/>
              </a:rPr>
              <a:t>Poznámky k metodice hodnocení žádostí o zápis do registru</a:t>
            </a:r>
          </a:p>
        </p:txBody>
      </p:sp>
    </p:spTree>
    <p:extLst>
      <p:ext uri="{BB962C8B-B14F-4D97-AF65-F5344CB8AC3E}">
        <p14:creationId xmlns:p14="http://schemas.microsoft.com/office/powerpoint/2010/main" val="1117783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1380385" y="321925"/>
            <a:ext cx="581199" cy="581199"/>
            <a:chOff x="0" y="0"/>
            <a:chExt cx="812800" cy="812800"/>
          </a:xfrm>
        </p:grpSpPr>
        <p:sp>
          <p:nvSpPr>
            <p:cNvPr id="3" name="Freeform 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9CA00"/>
            </a:solidFill>
          </p:spPr>
        </p:sp>
        <p:sp>
          <p:nvSpPr>
            <p:cNvPr id="4" name="TextBox 4"/>
            <p:cNvSpPr txBox="1"/>
            <p:nvPr/>
          </p:nvSpPr>
          <p:spPr>
            <a:xfrm>
              <a:off x="76200" y="9525"/>
              <a:ext cx="660400" cy="727075"/>
            </a:xfrm>
            <a:prstGeom prst="rect">
              <a:avLst/>
            </a:prstGeom>
          </p:spPr>
          <p:txBody>
            <a:bodyPr lIns="33867" tIns="33867" rIns="33867" bIns="33867" rtlCol="0" anchor="ctr"/>
            <a:lstStyle/>
            <a:p>
              <a:pPr marL="0" marR="0" lvl="0" indent="0" algn="ctr" defTabSz="609630" rtl="0" eaLnBrk="1" fontAlgn="auto" latinLnBrk="0" hangingPunct="1">
                <a:lnSpc>
                  <a:spcPts val="3080"/>
                </a:lnSpc>
                <a:spcBef>
                  <a:spcPts val="0"/>
                </a:spcBef>
                <a:spcAft>
                  <a:spcPts val="0"/>
                </a:spcAft>
                <a:buClrTx/>
                <a:buSzTx/>
                <a:buFontTx/>
                <a:buNone/>
                <a:tabLst/>
                <a:defRPr/>
              </a:pPr>
              <a:endParaRPr kumimoji="0" sz="12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7" name="Group 7"/>
          <p:cNvGrpSpPr/>
          <p:nvPr/>
        </p:nvGrpSpPr>
        <p:grpSpPr>
          <a:xfrm>
            <a:off x="11380384" y="979324"/>
            <a:ext cx="574849" cy="574849"/>
            <a:chOff x="0" y="0"/>
            <a:chExt cx="6350000" cy="6350000"/>
          </a:xfrm>
        </p:grpSpPr>
        <p:sp>
          <p:nvSpPr>
            <p:cNvPr id="8" name="Freeform 8"/>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E31F26"/>
            </a:solidFill>
          </p:spPr>
        </p:sp>
      </p:grpSp>
      <p:grpSp>
        <p:nvGrpSpPr>
          <p:cNvPr id="9" name="Group 9"/>
          <p:cNvGrpSpPr/>
          <p:nvPr/>
        </p:nvGrpSpPr>
        <p:grpSpPr>
          <a:xfrm>
            <a:off x="11380384" y="1654596"/>
            <a:ext cx="574849" cy="574849"/>
            <a:chOff x="0" y="0"/>
            <a:chExt cx="6350000" cy="6350000"/>
          </a:xfrm>
        </p:grpSpPr>
        <p:sp>
          <p:nvSpPr>
            <p:cNvPr id="10" name="Freeform 10"/>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7AFE7"/>
            </a:solidFill>
          </p:spPr>
        </p:sp>
      </p:grpSp>
      <p:grpSp>
        <p:nvGrpSpPr>
          <p:cNvPr id="11" name="Group 11"/>
          <p:cNvGrpSpPr/>
          <p:nvPr/>
        </p:nvGrpSpPr>
        <p:grpSpPr>
          <a:xfrm>
            <a:off x="11403243" y="2331046"/>
            <a:ext cx="558340" cy="558340"/>
            <a:chOff x="0" y="0"/>
            <a:chExt cx="6350000" cy="6350000"/>
          </a:xfrm>
        </p:grpSpPr>
        <p:sp>
          <p:nvSpPr>
            <p:cNvPr id="12" name="Freeform 1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251C67"/>
            </a:solidFill>
          </p:spPr>
        </p:sp>
      </p:grpSp>
      <p:grpSp>
        <p:nvGrpSpPr>
          <p:cNvPr id="13" name="Group 13"/>
          <p:cNvGrpSpPr/>
          <p:nvPr/>
        </p:nvGrpSpPr>
        <p:grpSpPr>
          <a:xfrm>
            <a:off x="11403243" y="2984636"/>
            <a:ext cx="558340" cy="558340"/>
            <a:chOff x="0" y="0"/>
            <a:chExt cx="6350000" cy="6350000"/>
          </a:xfrm>
        </p:grpSpPr>
        <p:sp>
          <p:nvSpPr>
            <p:cNvPr id="14" name="Freeform 14"/>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A6A6A6"/>
            </a:solidFill>
          </p:spPr>
        </p:sp>
      </p:grpSp>
      <p:sp>
        <p:nvSpPr>
          <p:cNvPr id="15" name="TextovéPole 14">
            <a:extLst>
              <a:ext uri="{FF2B5EF4-FFF2-40B4-BE49-F238E27FC236}">
                <a16:creationId xmlns:a16="http://schemas.microsoft.com/office/drawing/2014/main" id="{43E6ADF9-6538-468B-A0E2-D1ACE66239C9}"/>
              </a:ext>
            </a:extLst>
          </p:cNvPr>
          <p:cNvSpPr txBox="1"/>
          <p:nvPr/>
        </p:nvSpPr>
        <p:spPr>
          <a:xfrm>
            <a:off x="284904" y="136375"/>
            <a:ext cx="9800390" cy="384721"/>
          </a:xfrm>
          <a:prstGeom prst="rect">
            <a:avLst/>
          </a:prstGeom>
          <a:solidFill>
            <a:schemeClr val="accent5">
              <a:lumMod val="20000"/>
              <a:lumOff val="8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9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Prokázání výkonu umělecké činnosti</a:t>
            </a:r>
          </a:p>
        </p:txBody>
      </p:sp>
      <p:sp>
        <p:nvSpPr>
          <p:cNvPr id="6" name="TextovéPole 5">
            <a:extLst>
              <a:ext uri="{FF2B5EF4-FFF2-40B4-BE49-F238E27FC236}">
                <a16:creationId xmlns:a16="http://schemas.microsoft.com/office/drawing/2014/main" id="{A23DE3D0-6215-4C00-9717-DB5CDBB67F31}"/>
              </a:ext>
            </a:extLst>
          </p:cNvPr>
          <p:cNvSpPr txBox="1"/>
          <p:nvPr/>
        </p:nvSpPr>
        <p:spPr>
          <a:xfrm>
            <a:off x="241502" y="612524"/>
            <a:ext cx="11111988" cy="618630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mn-cs"/>
              </a:rPr>
              <a:t>Dle zákona č. 203/2006, o některých druzích podpory kultury: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1"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1" u="none" strike="noStrike" kern="1200" cap="none" spc="0" normalizeH="0" baseline="0" noProof="0" dirty="0">
                <a:ln>
                  <a:noFill/>
                </a:ln>
                <a:solidFill>
                  <a:prstClr val="black"/>
                </a:solidFill>
                <a:effectLst/>
                <a:uLnTx/>
                <a:uFillTx/>
                <a:latin typeface="Calibri"/>
                <a:ea typeface="+mn-ea"/>
                <a:cs typeface="+mn-cs"/>
              </a:rPr>
              <a:t>„Výkon činnosti umělce nejméně po dobu stanovenou v § 9b se prokazuje </a:t>
            </a:r>
            <a:r>
              <a:rPr kumimoji="0" lang="cs-CZ" sz="1800" b="1" i="1" u="none" strike="noStrike" kern="1200" cap="none" spc="0" normalizeH="0" baseline="0" noProof="0" dirty="0">
                <a:ln>
                  <a:noFill/>
                </a:ln>
                <a:solidFill>
                  <a:prstClr val="black"/>
                </a:solidFill>
                <a:effectLst/>
                <a:uLnTx/>
                <a:uFillTx/>
                <a:latin typeface="Calibri"/>
                <a:ea typeface="+mn-ea"/>
                <a:cs typeface="+mn-cs"/>
              </a:rPr>
              <a:t>doložením smluvních vztahů</a:t>
            </a:r>
            <a:r>
              <a:rPr kumimoji="0" lang="cs-CZ" sz="1800" b="0" i="1" u="none" strike="noStrike" kern="1200" cap="none" spc="0" normalizeH="0" baseline="0" noProof="0" dirty="0">
                <a:ln>
                  <a:noFill/>
                </a:ln>
                <a:solidFill>
                  <a:prstClr val="black"/>
                </a:solidFill>
                <a:effectLst/>
                <a:uLnTx/>
                <a:uFillTx/>
                <a:latin typeface="Calibri"/>
                <a:ea typeface="+mn-ea"/>
                <a:cs typeface="+mn-cs"/>
              </a:rPr>
              <a:t>, jejichž předmětem je činnost umělce, a </a:t>
            </a:r>
            <a:r>
              <a:rPr kumimoji="0" lang="cs-CZ" sz="1800" b="1" i="1" u="none" strike="noStrike" kern="1200" cap="none" spc="0" normalizeH="0" baseline="0" noProof="0" dirty="0">
                <a:ln>
                  <a:noFill/>
                </a:ln>
                <a:solidFill>
                  <a:prstClr val="black"/>
                </a:solidFill>
                <a:effectLst/>
                <a:uLnTx/>
                <a:uFillTx/>
                <a:latin typeface="Calibri"/>
                <a:ea typeface="+mn-ea"/>
                <a:cs typeface="+mn-cs"/>
              </a:rPr>
              <a:t>doložením plnění povinností v nich sjednaných</a:t>
            </a:r>
            <a:r>
              <a:rPr kumimoji="0" lang="cs-CZ" sz="1800" b="0" i="1" u="none" strike="noStrike" kern="1200" cap="none" spc="0" normalizeH="0" baseline="0" noProof="0" dirty="0">
                <a:ln>
                  <a:noFill/>
                </a:ln>
                <a:solidFill>
                  <a:prstClr val="black"/>
                </a:solidFill>
                <a:effectLst/>
                <a:uLnTx/>
                <a:uFillTx/>
                <a:latin typeface="Calibri"/>
                <a:ea typeface="+mn-ea"/>
                <a:cs typeface="+mn-cs"/>
              </a:rPr>
              <a:t>, nebo </a:t>
            </a:r>
            <a:r>
              <a:rPr kumimoji="0" lang="cs-CZ" sz="1800" b="1" i="1" u="none" strike="noStrike" kern="1200" cap="none" spc="0" normalizeH="0" baseline="0" noProof="0" dirty="0">
                <a:ln>
                  <a:noFill/>
                </a:ln>
                <a:solidFill>
                  <a:prstClr val="black"/>
                </a:solidFill>
                <a:effectLst/>
                <a:uLnTx/>
                <a:uFillTx/>
                <a:latin typeface="Calibri"/>
                <a:ea typeface="+mn-ea"/>
                <a:cs typeface="+mn-cs"/>
              </a:rPr>
              <a:t>jiným doložením výkonu</a:t>
            </a:r>
            <a:r>
              <a:rPr kumimoji="0" lang="cs-CZ" sz="1800" b="0" i="1" u="none" strike="noStrike" kern="1200" cap="none" spc="0" normalizeH="0" baseline="0" noProof="0" dirty="0">
                <a:ln>
                  <a:noFill/>
                </a:ln>
                <a:solidFill>
                  <a:prstClr val="black"/>
                </a:solidFill>
                <a:effectLst/>
                <a:uLnTx/>
                <a:uFillTx/>
                <a:latin typeface="Calibri"/>
                <a:ea typeface="+mn-ea"/>
                <a:cs typeface="+mn-cs"/>
              </a:rPr>
              <a:t> této činnosti.“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sng"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srgbClr val="1F497D">
                    <a:lumMod val="60000"/>
                    <a:lumOff val="40000"/>
                  </a:srgbClr>
                </a:solidFill>
                <a:effectLst/>
                <a:uLnTx/>
                <a:uFillTx/>
                <a:latin typeface="Calibri"/>
                <a:ea typeface="+mn-ea"/>
                <a:cs typeface="+mn-cs"/>
              </a:rPr>
              <a:t>Doložení smluvních vztahů + plnění povinností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mn-cs"/>
              </a:rPr>
              <a:t>např.: smlouva + faktura + platba; smlouva + článek v novinách či na webových stránkách; smlouva + předávací protokol o převzetí díla; objednávka + faktura apod.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1800" b="0" i="0" u="none" strike="noStrike" kern="1200" cap="none" spc="0" normalizeH="0" baseline="0" noProof="0" dirty="0">
                <a:ln>
                  <a:noFill/>
                </a:ln>
                <a:solidFill>
                  <a:prstClr val="black"/>
                </a:solidFill>
                <a:effectLst/>
                <a:uLnTx/>
                <a:uFillTx/>
                <a:latin typeface="Calibri"/>
                <a:ea typeface="+mn-ea"/>
                <a:cs typeface="+mn-cs"/>
              </a:rPr>
              <a:t>Výkonní umělci: smlouvy o provedení uměleckého výkonu (o opakovaném provádění výkonu), faktury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1800" b="0" i="0" u="none" strike="noStrike" kern="1200" cap="none" spc="0" normalizeH="0" baseline="0" noProof="0" dirty="0">
                <a:ln>
                  <a:noFill/>
                </a:ln>
                <a:solidFill>
                  <a:prstClr val="black"/>
                </a:solidFill>
                <a:effectLst/>
                <a:uLnTx/>
                <a:uFillTx/>
                <a:latin typeface="Calibri"/>
                <a:ea typeface="+mn-ea"/>
                <a:cs typeface="+mn-cs"/>
              </a:rPr>
              <a:t>Tvůrčí umělci: smlouvy licenční, smlouvy o dílo, smlouvy o výpůjčce, protokoly o převzetí díla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1800" b="0" i="0" u="none" strike="noStrike" kern="1200" cap="none" spc="0" normalizeH="0" baseline="0" noProof="0" dirty="0">
                <a:ln>
                  <a:noFill/>
                </a:ln>
                <a:solidFill>
                  <a:prstClr val="black"/>
                </a:solidFill>
                <a:effectLst/>
                <a:uLnTx/>
                <a:uFillTx/>
                <a:latin typeface="Calibri"/>
                <a:ea typeface="+mn-ea"/>
                <a:cs typeface="+mn-cs"/>
              </a:rPr>
              <a:t>Umělecko-technické profese: DPP, DPČ, smlouvy o dílo, faktury </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cs-CZ" sz="1800" b="0" i="0" u="none" strike="noStrike" kern="1200" cap="none" spc="0" normalizeH="0" baseline="0" noProof="0" dirty="0">
              <a:ln>
                <a:noFill/>
              </a:ln>
              <a:solidFill>
                <a:srgbClr val="1F497D">
                  <a:lumMod val="60000"/>
                  <a:lumOff val="40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srgbClr val="1F497D">
                    <a:lumMod val="60000"/>
                    <a:lumOff val="40000"/>
                  </a:srgbClr>
                </a:solidFill>
                <a:effectLst/>
                <a:uLnTx/>
                <a:uFillTx/>
                <a:latin typeface="Calibri"/>
                <a:ea typeface="+mn-ea"/>
                <a:cs typeface="+mn-cs"/>
              </a:rPr>
              <a:t>Jiné doložení výkonu činnosti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mn-cs"/>
              </a:rPr>
              <a:t>např.: programové brožury, katalogy, články, dokumenty, čestné prohlášení smluvního partnera, daňová přiznání, ISBN, výpisy z OSA, DILIA, OOA-S apod.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srgbClr val="1F497D">
                  <a:lumMod val="60000"/>
                  <a:lumOff val="40000"/>
                </a:srgbClr>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1800" b="0" i="0" u="none" strike="noStrike" kern="1200" cap="none" spc="0" normalizeH="0" baseline="0" noProof="0" dirty="0">
                <a:ln>
                  <a:noFill/>
                </a:ln>
                <a:solidFill>
                  <a:prstClr val="black"/>
                </a:solidFill>
                <a:effectLst/>
                <a:uLnTx/>
                <a:uFillTx/>
                <a:latin typeface="Calibri"/>
                <a:ea typeface="+mn-ea"/>
                <a:cs typeface="+mn-cs"/>
              </a:rPr>
              <a:t>Daňové přiznání: jasně zřejmá umělecká činnost (ne obecné živnosti pro výrobu, obchod apod.)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a:ea typeface="+mn-ea"/>
                <a:cs typeface="+mn-cs"/>
              </a:rPr>
              <a:t>Snažíme se být vstřícní: žádáme o doplnění, další dokumenty, využíváme i veřejně dostupných zdrojů.</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16334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1380385" y="321925"/>
            <a:ext cx="581199" cy="581199"/>
            <a:chOff x="0" y="0"/>
            <a:chExt cx="812800" cy="812800"/>
          </a:xfrm>
        </p:grpSpPr>
        <p:sp>
          <p:nvSpPr>
            <p:cNvPr id="3" name="Freeform 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9CA00"/>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TextBox 4"/>
            <p:cNvSpPr txBox="1"/>
            <p:nvPr/>
          </p:nvSpPr>
          <p:spPr>
            <a:xfrm>
              <a:off x="76200" y="9525"/>
              <a:ext cx="660400" cy="727075"/>
            </a:xfrm>
            <a:prstGeom prst="rect">
              <a:avLst/>
            </a:prstGeom>
          </p:spPr>
          <p:txBody>
            <a:bodyPr lIns="33867" tIns="33867" rIns="33867" bIns="33867" rtlCol="0" anchor="ctr"/>
            <a:lstStyle/>
            <a:p>
              <a:pPr marL="0" marR="0" lvl="0" indent="0" algn="ctr" defTabSz="609630" rtl="0" eaLnBrk="1" fontAlgn="auto" latinLnBrk="0" hangingPunct="1">
                <a:lnSpc>
                  <a:spcPts val="3080"/>
                </a:lnSpc>
                <a:spcBef>
                  <a:spcPts val="0"/>
                </a:spcBef>
                <a:spcAft>
                  <a:spcPts val="0"/>
                </a:spcAft>
                <a:buClrTx/>
                <a:buSzTx/>
                <a:buFontTx/>
                <a:buNone/>
                <a:tabLst/>
                <a:defRPr/>
              </a:pPr>
              <a:endParaRPr kumimoji="0" sz="12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7" name="Group 7"/>
          <p:cNvGrpSpPr/>
          <p:nvPr/>
        </p:nvGrpSpPr>
        <p:grpSpPr>
          <a:xfrm>
            <a:off x="11380384" y="979324"/>
            <a:ext cx="574849" cy="574849"/>
            <a:chOff x="0" y="0"/>
            <a:chExt cx="6350000" cy="6350000"/>
          </a:xfrm>
        </p:grpSpPr>
        <p:sp>
          <p:nvSpPr>
            <p:cNvPr id="8" name="Freeform 8"/>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E31F2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9" name="Group 9"/>
          <p:cNvGrpSpPr/>
          <p:nvPr/>
        </p:nvGrpSpPr>
        <p:grpSpPr>
          <a:xfrm>
            <a:off x="11380384" y="1654596"/>
            <a:ext cx="574849" cy="574849"/>
            <a:chOff x="0" y="0"/>
            <a:chExt cx="6350000" cy="6350000"/>
          </a:xfrm>
        </p:grpSpPr>
        <p:sp>
          <p:nvSpPr>
            <p:cNvPr id="10" name="Freeform 10"/>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37AFE7"/>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11" name="Group 11"/>
          <p:cNvGrpSpPr/>
          <p:nvPr/>
        </p:nvGrpSpPr>
        <p:grpSpPr>
          <a:xfrm>
            <a:off x="11403243" y="2331046"/>
            <a:ext cx="558340" cy="558340"/>
            <a:chOff x="0" y="0"/>
            <a:chExt cx="6350000" cy="6350000"/>
          </a:xfrm>
        </p:grpSpPr>
        <p:sp>
          <p:nvSpPr>
            <p:cNvPr id="12" name="Freeform 12"/>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251C67"/>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mn-cs"/>
              </a:endParaRPr>
            </a:p>
          </p:txBody>
        </p:sp>
      </p:grpSp>
      <p:grpSp>
        <p:nvGrpSpPr>
          <p:cNvPr id="13" name="Group 13"/>
          <p:cNvGrpSpPr/>
          <p:nvPr/>
        </p:nvGrpSpPr>
        <p:grpSpPr>
          <a:xfrm>
            <a:off x="11403243" y="2984636"/>
            <a:ext cx="558340" cy="558340"/>
            <a:chOff x="0" y="0"/>
            <a:chExt cx="6350000" cy="6350000"/>
          </a:xfrm>
        </p:grpSpPr>
        <p:sp>
          <p:nvSpPr>
            <p:cNvPr id="14" name="Freeform 14"/>
            <p:cNvSpPr/>
            <p:nvPr/>
          </p:nvSpPr>
          <p:spPr>
            <a:xfrm>
              <a:off x="0" y="0"/>
              <a:ext cx="6350000" cy="6350000"/>
            </a:xfrm>
            <a:custGeom>
              <a:avLst/>
              <a:gdLst/>
              <a:ahLst/>
              <a:cxnLst/>
              <a:rect l="l" t="t" r="r" b="b"/>
              <a:pathLst>
                <a:path w="6350000" h="6350000">
                  <a:moveTo>
                    <a:pt x="3175000" y="0"/>
                  </a:moveTo>
                  <a:cubicBezTo>
                    <a:pt x="1421496" y="0"/>
                    <a:pt x="0" y="1421496"/>
                    <a:pt x="0" y="3175000"/>
                  </a:cubicBezTo>
                  <a:cubicBezTo>
                    <a:pt x="0" y="4928504"/>
                    <a:pt x="1421496" y="6350000"/>
                    <a:pt x="3175000" y="6350000"/>
                  </a:cubicBezTo>
                  <a:cubicBezTo>
                    <a:pt x="4928504" y="6350000"/>
                    <a:pt x="6350000" y="4928504"/>
                    <a:pt x="6350000" y="3175000"/>
                  </a:cubicBezTo>
                  <a:cubicBezTo>
                    <a:pt x="6350000" y="1421496"/>
                    <a:pt x="4928504" y="0"/>
                    <a:pt x="3175000" y="0"/>
                  </a:cubicBezTo>
                  <a:close/>
                </a:path>
              </a:pathLst>
            </a:custGeom>
            <a:solidFill>
              <a:srgbClr val="A6A6A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mn-cs"/>
              </a:endParaRPr>
            </a:p>
          </p:txBody>
        </p:sp>
      </p:grpSp>
      <p:sp>
        <p:nvSpPr>
          <p:cNvPr id="6" name="TextovéPole 5">
            <a:extLst>
              <a:ext uri="{FF2B5EF4-FFF2-40B4-BE49-F238E27FC236}">
                <a16:creationId xmlns:a16="http://schemas.microsoft.com/office/drawing/2014/main" id="{C53F5629-8835-CF1B-9C89-5E857D0A0D40}"/>
              </a:ext>
            </a:extLst>
          </p:cNvPr>
          <p:cNvSpPr txBox="1"/>
          <p:nvPr/>
        </p:nvSpPr>
        <p:spPr>
          <a:xfrm>
            <a:off x="284904" y="268943"/>
            <a:ext cx="9800390" cy="384721"/>
          </a:xfrm>
          <a:prstGeom prst="rect">
            <a:avLst/>
          </a:prstGeom>
          <a:solidFill>
            <a:schemeClr val="accent5">
              <a:lumMod val="20000"/>
              <a:lumOff val="8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9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Citace z dopisů od žadatelů o zápis do registru</a:t>
            </a:r>
          </a:p>
        </p:txBody>
      </p:sp>
      <p:sp>
        <p:nvSpPr>
          <p:cNvPr id="15" name="TextovéPole 14">
            <a:extLst>
              <a:ext uri="{FF2B5EF4-FFF2-40B4-BE49-F238E27FC236}">
                <a16:creationId xmlns:a16="http://schemas.microsoft.com/office/drawing/2014/main" id="{320C5978-D01B-83F4-6DCB-BFE99043A52C}"/>
              </a:ext>
            </a:extLst>
          </p:cNvPr>
          <p:cNvSpPr txBox="1"/>
          <p:nvPr/>
        </p:nvSpPr>
        <p:spPr>
          <a:xfrm>
            <a:off x="515253" y="670094"/>
            <a:ext cx="8873544" cy="674030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1800" b="1" i="1"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„Status umělce by pro mě znamenal oficiální uznání této profese a zároveň by mi pomohl zjednodušit komunikaci s úřady, grantovými organizacemi a kulturními institucemi, se kterými pravidelně spolupracuji</a:t>
            </a:r>
            <a:r>
              <a:rPr kumimoji="0" lang="cs-CZ" sz="1800" b="0" i="1"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 Umění chápu jako nástroj k otevírání důležitých témat, spoluutváření prostředí i budování mezilidských vazeb a získání statusu by mi moji aktivitu v těchto tématech usnadnilo.“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a:t>
            </a:r>
            <a:r>
              <a:rPr kumimoji="0" lang="cs-CZ" sz="1800" b="0" i="0" u="none" strike="noStrike" kern="1200" cap="none" spc="0" normalizeH="0" baseline="0" noProof="0" dirty="0">
                <a:ln>
                  <a:noFill/>
                </a:ln>
                <a:solidFill>
                  <a:srgbClr val="474747"/>
                </a:solidFill>
                <a:effectLst/>
                <a:uLnTx/>
                <a:uFillTx/>
                <a:latin typeface="Calibri"/>
                <a:ea typeface="+mn-ea"/>
                <a:cs typeface="+mn-cs"/>
              </a:rPr>
              <a:t>multidisciplinární tvůrkyně specializující se na prostorové instalace)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srgbClr val="474747"/>
              </a:solidFill>
              <a:effectLst/>
              <a:uLnTx/>
              <a:uFillTx/>
              <a:latin typeface="Calibri"/>
              <a:ea typeface="Calibri" panose="020F050202020403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a:t>
            </a:r>
            <a:r>
              <a:rPr kumimoji="0" lang="cs-CZ" sz="1800" b="0" i="1"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Od roku 2010 jsem žil v Kodani v Dánsku, kde jsem pracoval jako freelancer, bandleader a</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1800" b="0" i="1"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skladatel. Do ČR jsem se vrátil na podzim 2023, kdy jsem začal učit na půl úvazku na </a:t>
            </a:r>
            <a:r>
              <a:rPr lang="cs-CZ" i="1" dirty="0">
                <a:solidFill>
                  <a:srgbClr val="000000"/>
                </a:solidFill>
                <a:latin typeface="Calibri"/>
                <a:ea typeface="Calibri" panose="020F0502020204030204" pitchFamily="34" charset="0"/>
              </a:rPr>
              <a:t>umělecké škole</a:t>
            </a:r>
            <a:r>
              <a:rPr kumimoji="0" lang="cs-CZ" sz="1800" b="0" i="1"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 </a:t>
            </a:r>
            <a:r>
              <a:rPr kumimoji="0" lang="cs-CZ" sz="1800" b="1" i="1"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Vyhovuje mi poměr půl úvazku a zbytek času koncertování a skládání. Mám talent na to, vytvářet projekty, a k tomu jsou potřeba finanční prostředky. Velmi by se mi tedy hodil status umělce, kde bych měl možnost žádat o podporu na různé projekty.“</a:t>
            </a:r>
            <a:r>
              <a:rPr kumimoji="0" lang="cs-CZ" sz="1800" b="0" i="1"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(skladatel, hudebník</a:t>
            </a:r>
            <a:r>
              <a:rPr lang="cs-CZ" dirty="0">
                <a:solidFill>
                  <a:srgbClr val="000000"/>
                </a:solidFill>
                <a:latin typeface="Calibri"/>
                <a:ea typeface="Calibri" panose="020F0502020204030204" pitchFamily="34" charset="0"/>
              </a:rPr>
              <a:t> a</a:t>
            </a:r>
            <a:r>
              <a:rPr kumimoji="0" lang="cs-CZ" sz="1800" b="0" i="0" u="none" strike="noStrike" kern="1200" cap="none" spc="0" normalizeH="0" baseline="0" noProof="0" dirty="0">
                <a:ln>
                  <a:noFill/>
                </a:ln>
                <a:solidFill>
                  <a:srgbClr val="000000"/>
                </a:solidFill>
                <a:effectLst/>
                <a:uLnTx/>
                <a:uFillTx/>
                <a:latin typeface="Calibri"/>
                <a:ea typeface="Calibri" panose="020F0502020204030204" pitchFamily="34" charset="0"/>
                <a:cs typeface="+mn-cs"/>
              </a:rPr>
              <a:t> pedagog)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18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„V této době umělé inteligence řemeslná tvorba upadá a dokonce jsem musela na chvíli přerušit živnost, jelikož rukodělná tvorba je velmi časové náročná</a:t>
            </a:r>
            <a:r>
              <a:rPr kumimoji="0" lang="cs-CZ" sz="1800" b="1"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cs-CZ" sz="18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Byla by velká škoda pro mě vzdát se této umělecké činnosti a velice ráda bych v ní pokračovala s vaší pomocí. </a:t>
            </a:r>
            <a:r>
              <a:rPr kumimoji="0" lang="cs-CZ" sz="1800" b="1"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Po covidu jsem onemocněla a přišla o práci a od té doby až dodnes obětuji veškerý svůj čas této řemeslné práci, proto žádám o status umělce a věřím, že nadále tvořit a tvořeni rukama nezanikne úplně.“</a:t>
            </a:r>
            <a:r>
              <a:rPr kumimoji="0" lang="cs-CZ" sz="18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(výtvarnice)</a:t>
            </a:r>
            <a:endParaRPr kumimoji="0" lang="cs-CZ"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srgbClr val="000000"/>
              </a:solidFill>
              <a:effectLst/>
              <a:uLnTx/>
              <a:uFillTx/>
              <a:latin typeface="Calibri"/>
              <a:ea typeface="Calibri" panose="020F050202020403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srgbClr val="000000"/>
              </a:solidFill>
              <a:effectLst/>
              <a:uLnTx/>
              <a:uFillTx/>
              <a:latin typeface="Calibri"/>
              <a:ea typeface="Calibri" panose="020F050202020403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3341027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2171</Words>
  <Application>Microsoft Office PowerPoint</Application>
  <PresentationFormat>Širokoúhlá obrazovka</PresentationFormat>
  <Paragraphs>156</Paragraphs>
  <Slides>12</Slides>
  <Notes>1</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12</vt:i4>
      </vt:variant>
    </vt:vector>
  </HeadingPairs>
  <TitlesOfParts>
    <vt:vector size="19" baseType="lpstr">
      <vt:lpstr>Arial</vt:lpstr>
      <vt:lpstr>Calibri</vt:lpstr>
      <vt:lpstr>Calibri Light</vt:lpstr>
      <vt:lpstr>Times New Roman</vt:lpstr>
      <vt:lpstr>Wingdings</vt:lpstr>
      <vt:lpstr>Motiv Office</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Zahradníčková Zuzana</dc:creator>
  <cp:lastModifiedBy>Zahradníčková Zuzana</cp:lastModifiedBy>
  <cp:revision>33</cp:revision>
  <cp:lastPrinted>2025-09-02T07:29:44Z</cp:lastPrinted>
  <dcterms:created xsi:type="dcterms:W3CDTF">2025-08-18T10:05:27Z</dcterms:created>
  <dcterms:modified xsi:type="dcterms:W3CDTF">2025-09-02T07:30:36Z</dcterms:modified>
</cp:coreProperties>
</file>