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99">
          <p15:clr>
            <a:srgbClr val="A4A3A4"/>
          </p15:clr>
        </p15:guide>
        <p15:guide id="2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85042" autoAdjust="0"/>
  </p:normalViewPr>
  <p:slideViewPr>
    <p:cSldViewPr>
      <p:cViewPr>
        <p:scale>
          <a:sx n="66" d="100"/>
          <a:sy n="66" d="100"/>
        </p:scale>
        <p:origin x="-389" y="456"/>
      </p:cViewPr>
      <p:guideLst>
        <p:guide orient="horz" pos="799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798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67DB-3B19-4FAC-AE4D-02DEF3D26FFD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E496C-BF88-4859-8823-E34EFEF180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99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04031-0076-4F0E-B7CE-5F00F87E4A08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F5AF7-1ED0-47D6-9464-C1502F63EB1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7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F5AF7-1ED0-47D6-9464-C1502F63EB1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299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gif"/><Relationship Id="rId4" Type="http://schemas.openxmlformats.org/officeDocument/2006/relationships/image" Target="../media/image6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gif"/><Relationship Id="rId2" Type="http://schemas.openxmlformats.org/officeDocument/2006/relationships/image" Target="../media/image9.gi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gif"/><Relationship Id="rId5" Type="http://schemas.openxmlformats.org/officeDocument/2006/relationships/image" Target="../media/image2.gif"/><Relationship Id="rId4" Type="http://schemas.openxmlformats.org/officeDocument/2006/relationships/image" Target="../media/image6.gi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rek\Desktop\czi-sablona\grafika\prave-pruhy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3719" y="0"/>
            <a:ext cx="2240281" cy="6858000"/>
          </a:xfrm>
          <a:prstGeom prst="rect">
            <a:avLst/>
          </a:prstGeom>
          <a:noFill/>
        </p:spPr>
      </p:pic>
      <p:pic>
        <p:nvPicPr>
          <p:cNvPr id="1026" name="Picture 2" descr="C:\Users\Marek\Desktop\czi-sablona\grafika\centralni-vizual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690372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7768" y="1513813"/>
            <a:ext cx="6190456" cy="1080120"/>
          </a:xfrm>
        </p:spPr>
        <p:txBody>
          <a:bodyPr>
            <a:no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2802584"/>
            <a:ext cx="5112568" cy="739952"/>
          </a:xfrm>
        </p:spPr>
        <p:txBody>
          <a:bodyPr>
            <a:normAutofit/>
          </a:bodyPr>
          <a:lstStyle>
            <a:lvl1pPr marL="0" indent="0" algn="l">
              <a:spcBef>
                <a:spcPts val="25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pic>
        <p:nvPicPr>
          <p:cNvPr id="1028" name="Picture 4" descr="C:\Users\Marek\Desktop\czi-sablona\grafika\mp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00777" y="5754702"/>
            <a:ext cx="1322260" cy="770642"/>
          </a:xfrm>
          <a:prstGeom prst="rect">
            <a:avLst/>
          </a:prstGeom>
          <a:noFill/>
        </p:spPr>
      </p:pic>
      <p:pic>
        <p:nvPicPr>
          <p:cNvPr id="1029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43044" y="317501"/>
            <a:ext cx="1577428" cy="75716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68761"/>
            <a:ext cx="8229600" cy="460851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02634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02634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392487"/>
          </a:xfrm>
        </p:spPr>
        <p:txBody>
          <a:bodyPr/>
          <a:lstStyle>
            <a:lvl2pPr marL="714375" indent="-257175">
              <a:buFont typeface="Wingdings" pitchFamily="2" charset="2"/>
              <a:buChar char="§"/>
              <a:tabLst/>
              <a:defRPr/>
            </a:lvl2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12022" y="274638"/>
            <a:ext cx="1808450" cy="850106"/>
          </a:xfrm>
        </p:spPr>
        <p:txBody>
          <a:bodyPr/>
          <a:lstStyle>
            <a:lvl1pPr>
              <a:defRPr sz="24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20272" y="1268761"/>
            <a:ext cx="1800200" cy="4392487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1600"/>
            </a:lvl1pPr>
            <a:lvl2pPr marL="714375" indent="-257175">
              <a:buFont typeface="Wingdings" pitchFamily="2" charset="2"/>
              <a:buChar char="§"/>
              <a:tabLst/>
              <a:defRPr/>
            </a:lvl2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6904800" cy="616585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Marek\Desktop\czi-sablona\grafika\centralni-vizual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568"/>
            <a:ext cx="6903720" cy="393192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68313" y="4221089"/>
            <a:ext cx="6153943" cy="576063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cs-CZ" dirty="0" smtClean="0"/>
              <a:t>Klepnutím lze upravit nadpis.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13" y="4797152"/>
            <a:ext cx="6153943" cy="4018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3" descr="C:\Users\Marek\Desktop\czi-sablona\grafika\prave-pruhy.gif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6903719" y="3021558"/>
            <a:ext cx="2240281" cy="497205"/>
          </a:xfrm>
          <a:prstGeom prst="rect">
            <a:avLst/>
          </a:prstGeom>
          <a:noFill/>
        </p:spPr>
      </p:pic>
      <p:pic>
        <p:nvPicPr>
          <p:cNvPr id="9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43044" y="317501"/>
            <a:ext cx="1577428" cy="75716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ogo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rek\Desktop\czi-sablona\grafika\logoslide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041005" cy="6858000"/>
          </a:xfrm>
          <a:prstGeom prst="rect">
            <a:avLst/>
          </a:prstGeom>
          <a:noFill/>
        </p:spPr>
      </p:pic>
      <p:pic>
        <p:nvPicPr>
          <p:cNvPr id="2051" name="Picture 3" descr="C:\Users\Marek\Desktop\czi-sablona\grafika\centralni-vizual-leva-cast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1005" y="0"/>
            <a:ext cx="1102995" cy="6858001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03848" y="1513813"/>
            <a:ext cx="4752528" cy="1080120"/>
          </a:xfrm>
        </p:spPr>
        <p:txBody>
          <a:bodyPr>
            <a:no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860032" y="2833064"/>
            <a:ext cx="3096344" cy="686994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pic>
        <p:nvPicPr>
          <p:cNvPr id="1028" name="Picture 4" descr="C:\Users\Marek\Desktop\czi-sablona\grafika\mp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5661248"/>
            <a:ext cx="1322260" cy="770642"/>
          </a:xfrm>
          <a:prstGeom prst="rect">
            <a:avLst/>
          </a:prstGeom>
          <a:noFill/>
        </p:spPr>
      </p:pic>
      <p:pic>
        <p:nvPicPr>
          <p:cNvPr id="1029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5" cstate="print"/>
          <a:srcRect b="16667"/>
          <a:stretch>
            <a:fillRect/>
          </a:stretch>
        </p:blipFill>
        <p:spPr bwMode="auto">
          <a:xfrm>
            <a:off x="755576" y="1700808"/>
            <a:ext cx="1800199" cy="720080"/>
          </a:xfrm>
          <a:prstGeom prst="rect">
            <a:avLst/>
          </a:prstGeom>
          <a:noFill/>
        </p:spPr>
      </p:pic>
      <p:pic>
        <p:nvPicPr>
          <p:cNvPr id="2052" name="Picture 4" descr="C:\Users\Marek\Desktop\czi-sablona\grafika\eu.gif"/>
          <p:cNvPicPr>
            <a:picLocks noChangeAspect="1" noChangeArrowheads="1"/>
          </p:cNvPicPr>
          <p:nvPr userDrawn="1"/>
        </p:nvPicPr>
        <p:blipFill>
          <a:blip r:embed="rId6" cstate="print"/>
          <a:stretch>
            <a:fillRect/>
          </a:stretch>
        </p:blipFill>
        <p:spPr bwMode="auto">
          <a:xfrm>
            <a:off x="2666767" y="5826825"/>
            <a:ext cx="2730345" cy="453920"/>
          </a:xfrm>
          <a:prstGeom prst="rect">
            <a:avLst/>
          </a:prstGeom>
          <a:noFill/>
        </p:spPr>
      </p:pic>
      <p:pic>
        <p:nvPicPr>
          <p:cNvPr id="2053" name="Picture 5" descr="C:\Users\Marek\Desktop\czi-sablona\grafika\oppi.gif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5848697"/>
            <a:ext cx="1275427" cy="4140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1"/>
            <a:ext cx="4038600" cy="46085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1"/>
            <a:ext cx="4038600" cy="46085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88841"/>
            <a:ext cx="4040188" cy="388843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88841"/>
            <a:ext cx="4041775" cy="388843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5116-99B5-4C7A-8681-B5B9ED2B59C3}" type="datetimeFigureOut">
              <a:rPr lang="cs-CZ" smtClean="0"/>
              <a:pPr/>
              <a:t>30.10.2013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Marek\Desktop\czi-sablona\grafika\centralni-vizual.jp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" y="6165894"/>
            <a:ext cx="6903720" cy="691515"/>
          </a:xfrm>
          <a:prstGeom prst="rect">
            <a:avLst/>
          </a:prstGeom>
          <a:noFill/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82296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99592" y="6441479"/>
            <a:ext cx="720080" cy="190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95C65116-99B5-4C7A-8681-B5B9ED2B59C3}" type="datetimeFigureOut">
              <a:rPr lang="cs-CZ" smtClean="0"/>
              <a:pPr/>
              <a:t>30.10.2013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1681" y="6441479"/>
            <a:ext cx="4176464" cy="190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5940152" y="6440636"/>
            <a:ext cx="864096" cy="190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CA62AFFC-5550-4FFC-8998-E535BEA4B09F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Picture 5" descr="C:\Users\Marek\Desktop\czi-sablona\grafika\czechinvest-logo.gif"/>
          <p:cNvPicPr>
            <a:picLocks noChangeAspect="1" noChangeArrowheads="1"/>
          </p:cNvPicPr>
          <p:nvPr userDrawn="1"/>
        </p:nvPicPr>
        <p:blipFill>
          <a:blip r:embed="rId14" cstate="print"/>
          <a:srcRect b="14498"/>
          <a:stretch>
            <a:fillRect/>
          </a:stretch>
        </p:blipFill>
        <p:spPr bwMode="auto">
          <a:xfrm>
            <a:off x="7452320" y="6218262"/>
            <a:ext cx="1158876" cy="47561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60" r:id="rId5"/>
    <p:sldLayoutId id="2147483652" r:id="rId6"/>
    <p:sldLayoutId id="2147483653" r:id="rId7"/>
    <p:sldLayoutId id="2147483654" r:id="rId8"/>
    <p:sldLayoutId id="2147483655" r:id="rId9"/>
    <p:sldLayoutId id="2147483658" r:id="rId10"/>
    <p:sldLayoutId id="2147483659" r:id="rId11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257175" algn="l" defTabSz="91440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renata.korinkova@czechinvest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Možnosti podpory kreativních průmyslů ze SF v období 2014+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cs-CZ" sz="2800" dirty="0" smtClean="0"/>
              <a:t>Možné oblasti podpory CCI	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800" dirty="0" smtClean="0"/>
              <a:t>Možné oblasti podpory v OP PIK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800" dirty="0" smtClean="0"/>
              <a:t>Modelové projekty podpory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Podporovatelné</a:t>
            </a:r>
            <a:r>
              <a:rPr lang="cs-CZ" dirty="0" smtClean="0"/>
              <a:t> oblasti CCI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ANO: </a:t>
            </a:r>
          </a:p>
          <a:p>
            <a:r>
              <a:rPr lang="cs-CZ" dirty="0" smtClean="0"/>
              <a:t>Hudební průmysl: výrobci hudebních nástrojů</a:t>
            </a:r>
          </a:p>
          <a:p>
            <a:r>
              <a:rPr lang="cs-CZ" dirty="0" smtClean="0"/>
              <a:t>Design: průmyslový, obalový, </a:t>
            </a:r>
            <a:r>
              <a:rPr lang="cs-CZ" dirty="0" err="1" smtClean="0"/>
              <a:t>fashion</a:t>
            </a:r>
            <a:endParaRPr lang="cs-CZ" dirty="0" smtClean="0"/>
          </a:p>
          <a:p>
            <a:r>
              <a:rPr lang="cs-CZ" dirty="0" smtClean="0"/>
              <a:t>Herní průmysl: (vývoj her, vývoj SW)</a:t>
            </a:r>
          </a:p>
          <a:p>
            <a:r>
              <a:rPr lang="cs-CZ" dirty="0" smtClean="0"/>
              <a:t>Film: postprodukce</a:t>
            </a:r>
          </a:p>
          <a:p>
            <a:endParaRPr lang="cs-CZ" dirty="0" smtClean="0"/>
          </a:p>
          <a:p>
            <a:r>
              <a:rPr lang="cs-CZ" b="1" dirty="0" smtClean="0"/>
              <a:t>NE:</a:t>
            </a:r>
          </a:p>
          <a:p>
            <a:r>
              <a:rPr lang="cs-CZ" i="1" dirty="0" smtClean="0"/>
              <a:t>Produkce nereprodukovatelného zboží a služeb konzumovaných na místě</a:t>
            </a:r>
          </a:p>
          <a:p>
            <a:r>
              <a:rPr lang="cs-CZ" dirty="0" smtClean="0"/>
              <a:t>Scénická umění, kulturní dědictví, reklama, veřejné služby (knihovny, galerie, muzea)</a:t>
            </a:r>
          </a:p>
          <a:p>
            <a:endParaRPr lang="cs-CZ" dirty="0" smtClean="0"/>
          </a:p>
          <a:p>
            <a:r>
              <a:rPr lang="cs-CZ" b="1" dirty="0" smtClean="0"/>
              <a:t>?</a:t>
            </a:r>
          </a:p>
          <a:p>
            <a:r>
              <a:rPr lang="cs-CZ" dirty="0" smtClean="0"/>
              <a:t>Grafika, digitalizace , architektura, knihy, média, oborové </a:t>
            </a:r>
            <a:r>
              <a:rPr lang="cs-CZ" dirty="0" err="1" smtClean="0"/>
              <a:t>překryvy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Aktivity podporované v rámci OP PIK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Podpora spolupráce firem a VŠ</a:t>
            </a:r>
          </a:p>
          <a:p>
            <a:r>
              <a:rPr lang="cs-CZ" dirty="0" smtClean="0"/>
              <a:t>Podpora spolupráce firem, vznik a rozvoj technologických platforem a klastrů</a:t>
            </a:r>
          </a:p>
          <a:p>
            <a:r>
              <a:rPr lang="cs-CZ" dirty="0" smtClean="0"/>
              <a:t>Podpora inovací (produktových, procesních, marketingových) ve firmách</a:t>
            </a:r>
          </a:p>
          <a:p>
            <a:r>
              <a:rPr lang="cs-CZ" dirty="0" smtClean="0"/>
              <a:t>Vznik a rozvoj podnikatelských inkubátorů</a:t>
            </a:r>
          </a:p>
          <a:p>
            <a:r>
              <a:rPr lang="cs-CZ" dirty="0" smtClean="0"/>
              <a:t>Podpora internacionalizace firem, účast na veletrzích a výstavách v zahraničí</a:t>
            </a:r>
          </a:p>
          <a:p>
            <a:r>
              <a:rPr lang="cs-CZ" dirty="0" smtClean="0"/>
              <a:t>Inovační poradenství</a:t>
            </a:r>
          </a:p>
          <a:p>
            <a:r>
              <a:rPr lang="cs-CZ" dirty="0" smtClean="0"/>
              <a:t>Podpora start-</a:t>
            </a:r>
            <a:r>
              <a:rPr lang="cs-CZ" dirty="0" err="1" smtClean="0"/>
              <a:t>upů</a:t>
            </a:r>
            <a:endParaRPr lang="cs-CZ" dirty="0" smtClean="0"/>
          </a:p>
          <a:p>
            <a:r>
              <a:rPr lang="cs-CZ" dirty="0" smtClean="0"/>
              <a:t>Podpora vývoje SW</a:t>
            </a: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Modelové/pilotní projekty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Pro významné aktivity, které je žádoucí podporovat a nespadají do plošně vymezených podpor OP PIK, možnost podpory skrze interní projekty OP PIK – úzce cílený projekt na míru konkrétním aktivitám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b="1" dirty="0" smtClean="0"/>
              <a:t>Estonský případ: </a:t>
            </a:r>
          </a:p>
          <a:p>
            <a:r>
              <a:rPr lang="cs-CZ" dirty="0" smtClean="0"/>
              <a:t>podpora vzniku regionálních kreativních center a inkubátorů</a:t>
            </a: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r>
              <a:rPr lang="cs-CZ" dirty="0"/>
              <a:t>!</a:t>
            </a:r>
            <a:endParaRPr lang="en-US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395536" y="2802584"/>
            <a:ext cx="5904656" cy="739952"/>
          </a:xfrm>
        </p:spPr>
        <p:txBody>
          <a:bodyPr>
            <a:normAutofit fontScale="92500"/>
          </a:bodyPr>
          <a:lstStyle/>
          <a:p>
            <a:r>
              <a:rPr lang="cs-CZ" b="1" dirty="0" smtClean="0"/>
              <a:t>Renata Kořínková </a:t>
            </a:r>
            <a:r>
              <a:rPr lang="cs-CZ" b="1" dirty="0" err="1" smtClean="0">
                <a:hlinkClick r:id="rId2"/>
              </a:rPr>
              <a:t>renata.korinkova</a:t>
            </a:r>
            <a:r>
              <a:rPr lang="cs-CZ" b="1" dirty="0" smtClean="0">
                <a:hlinkClick r:id="rId2"/>
              </a:rPr>
              <a:t>@</a:t>
            </a:r>
            <a:r>
              <a:rPr lang="cs-CZ" b="1" dirty="0" err="1" smtClean="0">
                <a:hlinkClick r:id="rId2"/>
              </a:rPr>
              <a:t>czechinvest.o</a:t>
            </a:r>
            <a:r>
              <a:rPr lang="en-US" b="1" dirty="0" err="1" smtClean="0">
                <a:hlinkClick r:id="rId2"/>
              </a:rPr>
              <a:t>rg</a:t>
            </a:r>
            <a:endParaRPr lang="cs-CZ" b="1" dirty="0" smtClean="0"/>
          </a:p>
          <a:p>
            <a:r>
              <a:rPr lang="cs-CZ" b="1" dirty="0" smtClean="0"/>
              <a:t>www.</a:t>
            </a:r>
            <a:r>
              <a:rPr lang="cs-CZ" b="1" dirty="0" err="1" smtClean="0"/>
              <a:t>sczechinvest.org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Nový CzechInvest">
      <a:dk1>
        <a:srgbClr val="002D62"/>
      </a:dk1>
      <a:lt1>
        <a:srgbClr val="FFFFFF"/>
      </a:lt1>
      <a:dk2>
        <a:srgbClr val="C90000"/>
      </a:dk2>
      <a:lt2>
        <a:srgbClr val="BAC9D6"/>
      </a:lt2>
      <a:accent1>
        <a:srgbClr val="E51937"/>
      </a:accent1>
      <a:accent2>
        <a:srgbClr val="6C98AC"/>
      </a:accent2>
      <a:accent3>
        <a:srgbClr val="8E6B8A"/>
      </a:accent3>
      <a:accent4>
        <a:srgbClr val="619080"/>
      </a:accent4>
      <a:accent5>
        <a:srgbClr val="969D55"/>
      </a:accent5>
      <a:accent6>
        <a:srgbClr val="D99B3B"/>
      </a:accent6>
      <a:hlink>
        <a:srgbClr val="1C9AD2"/>
      </a:hlink>
      <a:folHlink>
        <a:srgbClr val="C0B02B"/>
      </a:folHlink>
    </a:clrScheme>
    <a:fontScheme name="CzechInv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196</Words>
  <Application>Microsoft Office PowerPoint</Application>
  <PresentationFormat>Předvádění na obrazovce (4:3)</PresentationFormat>
  <Paragraphs>38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Možnosti podpory kreativních průmyslů ze SF v období 2014+</vt:lpstr>
      <vt:lpstr>Obsah</vt:lpstr>
      <vt:lpstr>Podporovatelné oblasti CCI</vt:lpstr>
      <vt:lpstr>Aktivity podporované v rámci OP PIK</vt:lpstr>
      <vt:lpstr>Modelové/pilotní projekty</vt:lpstr>
      <vt:lpstr>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odprezentuj.cz</dc:creator>
  <cp:lastModifiedBy>Administrator</cp:lastModifiedBy>
  <cp:revision>120</cp:revision>
  <cp:lastPrinted>2013-10-30T07:13:40Z</cp:lastPrinted>
  <dcterms:created xsi:type="dcterms:W3CDTF">2012-06-20T14:31:06Z</dcterms:created>
  <dcterms:modified xsi:type="dcterms:W3CDTF">2013-10-30T07:13:51Z</dcterms:modified>
</cp:coreProperties>
</file>