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5" r:id="rId4"/>
    <p:sldId id="267" r:id="rId5"/>
    <p:sldId id="259" r:id="rId6"/>
    <p:sldId id="266" r:id="rId7"/>
    <p:sldId id="25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99">
          <p15:clr>
            <a:srgbClr val="A4A3A4"/>
          </p15:clr>
        </p15:guide>
        <p15:guide id="2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8" autoAdjust="0"/>
    <p:restoredTop sz="85042" autoAdjust="0"/>
  </p:normalViewPr>
  <p:slideViewPr>
    <p:cSldViewPr>
      <p:cViewPr>
        <p:scale>
          <a:sx n="84" d="100"/>
          <a:sy n="84" d="100"/>
        </p:scale>
        <p:origin x="-1794" y="-66"/>
      </p:cViewPr>
      <p:guideLst>
        <p:guide orient="horz" pos="799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79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67DB-3B19-4FAC-AE4D-02DEF3D26FFD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E496C-BF88-4859-8823-E34EFEF180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599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04031-0076-4F0E-B7CE-5F00F87E4A08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F5AF7-1ED0-47D6-9464-C1502F63EB1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17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F5AF7-1ED0-47D6-9464-C1502F63EB1D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2999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Z celkového počtu 38 zemí, pět nejvýznamnějších z nich jsou odpovědné za více než dvě třetiny </a:t>
            </a:r>
            <a:r>
              <a:rPr lang="en-GB" dirty="0" err="1" smtClean="0"/>
              <a:t>proje</a:t>
            </a:r>
            <a:r>
              <a:rPr lang="cs-CZ" dirty="0" smtClean="0"/>
              <a:t>k</a:t>
            </a:r>
            <a:r>
              <a:rPr lang="en-GB" dirty="0" smtClean="0"/>
              <a:t>t</a:t>
            </a:r>
            <a:r>
              <a:rPr lang="cs-CZ" dirty="0" smtClean="0"/>
              <a:t>ů</a:t>
            </a:r>
            <a:r>
              <a:rPr lang="en-GB" dirty="0" smtClean="0"/>
              <a:t>. Jap</a:t>
            </a:r>
            <a:r>
              <a:rPr lang="cs-CZ" dirty="0" err="1" smtClean="0"/>
              <a:t>onsko</a:t>
            </a:r>
            <a:r>
              <a:rPr lang="cs-CZ" dirty="0" smtClean="0"/>
              <a:t> si udržuje svoji pozici č. 1 a vytváří celkem ¼ projektů</a:t>
            </a:r>
            <a:r>
              <a:rPr lang="en-GB" dirty="0" smtClean="0"/>
              <a:t>. </a:t>
            </a:r>
            <a:endParaRPr lang="cs-CZ" dirty="0" smtClean="0"/>
          </a:p>
          <a:p>
            <a:endParaRPr lang="cs-CZ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Zatímco Japonsko vygenerovalo největší počet nově vytvořených pracovních míst, Německo se umístilo na první pozici co do objemu investic. Čína má největší velikost projektů v průměru, a to jak co do objemu investic, tak co do pracovních míst.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Takže – nic nového – stále stejné trhy, začíná se zvedat Čína a Indie (ale sledovat kam tyto investice jdou, viz další strana)</a:t>
            </a:r>
          </a:p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F5AF7-1ED0-47D6-9464-C1502F63EB1D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0601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 smtClean="0"/>
          </a:p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F5AF7-1ED0-47D6-9464-C1502F63EB1D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0601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gif"/><Relationship Id="rId4" Type="http://schemas.openxmlformats.org/officeDocument/2006/relationships/image" Target="../media/image6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gi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2.gif"/><Relationship Id="rId2" Type="http://schemas.openxmlformats.org/officeDocument/2006/relationships/image" Target="../media/image9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gif"/><Relationship Id="rId5" Type="http://schemas.openxmlformats.org/officeDocument/2006/relationships/image" Target="../media/image2.gif"/><Relationship Id="rId4" Type="http://schemas.openxmlformats.org/officeDocument/2006/relationships/image" Target="../media/image6.gi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arek\Desktop\czi-sablona\grafika\prave-pruhy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3719" y="0"/>
            <a:ext cx="2240281" cy="6858000"/>
          </a:xfrm>
          <a:prstGeom prst="rect">
            <a:avLst/>
          </a:prstGeom>
          <a:noFill/>
        </p:spPr>
      </p:pic>
      <p:pic>
        <p:nvPicPr>
          <p:cNvPr id="1026" name="Picture 2" descr="C:\Users\Marek\Desktop\czi-sablona\grafika\centralni-vizual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690372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7768" y="1513813"/>
            <a:ext cx="6190456" cy="1080120"/>
          </a:xfrm>
        </p:spPr>
        <p:txBody>
          <a:bodyPr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2802584"/>
            <a:ext cx="5112568" cy="739952"/>
          </a:xfrm>
        </p:spPr>
        <p:txBody>
          <a:bodyPr>
            <a:normAutofit/>
          </a:bodyPr>
          <a:lstStyle>
            <a:lvl1pPr marL="0" indent="0" algn="l">
              <a:spcBef>
                <a:spcPts val="25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pic>
        <p:nvPicPr>
          <p:cNvPr id="1028" name="Picture 4" descr="C:\Users\Marek\Desktop\czi-sablona\grafika\mpo.gif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00777" y="5754702"/>
            <a:ext cx="1322260" cy="770642"/>
          </a:xfrm>
          <a:prstGeom prst="rect">
            <a:avLst/>
          </a:prstGeom>
          <a:noFill/>
        </p:spPr>
      </p:pic>
      <p:pic>
        <p:nvPicPr>
          <p:cNvPr id="1029" name="Picture 5" descr="C:\Users\Marek\Desktop\czi-sablona\grafika\czechinvest-logo.gif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43044" y="317501"/>
            <a:ext cx="1577428" cy="75716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68761"/>
            <a:ext cx="8229600" cy="4608511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02634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602634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392487"/>
          </a:xfrm>
        </p:spPr>
        <p:txBody>
          <a:bodyPr/>
          <a:lstStyle>
            <a:lvl2pPr marL="714375" indent="-257175">
              <a:buFont typeface="Wingdings" pitchFamily="2" charset="2"/>
              <a:buChar char="§"/>
              <a:tabLst/>
              <a:defRPr/>
            </a:lvl2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s obráz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12022" y="274638"/>
            <a:ext cx="1808450" cy="850106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20272" y="1268761"/>
            <a:ext cx="1800200" cy="4392487"/>
          </a:xfr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1600"/>
            </a:lvl1pPr>
            <a:lvl2pPr marL="714375" indent="-257175">
              <a:buFont typeface="Wingdings" pitchFamily="2" charset="2"/>
              <a:buChar char="§"/>
              <a:tabLst/>
              <a:defRPr/>
            </a:lvl2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6904800" cy="6165850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Marek\Desktop\czi-sablona\grafika\centralni-vizual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568"/>
            <a:ext cx="6903720" cy="393192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68313" y="4221089"/>
            <a:ext cx="6153943" cy="576063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cs-CZ" dirty="0" smtClean="0"/>
              <a:t>Klepnutím lze upravit nadpis.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13" y="4797152"/>
            <a:ext cx="6153943" cy="4018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Picture 3" descr="C:\Users\Marek\Desktop\czi-sablona\grafika\prave-pruhy.gif"/>
          <p:cNvPicPr>
            <a:picLocks noChangeAspect="1" noChangeArrowheads="1"/>
          </p:cNvPicPr>
          <p:nvPr userDrawn="1"/>
        </p:nvPicPr>
        <p:blipFill>
          <a:blip r:embed="rId3" cstate="print"/>
          <a:stretch>
            <a:fillRect/>
          </a:stretch>
        </p:blipFill>
        <p:spPr bwMode="auto">
          <a:xfrm>
            <a:off x="6903719" y="3021558"/>
            <a:ext cx="2240281" cy="497205"/>
          </a:xfrm>
          <a:prstGeom prst="rect">
            <a:avLst/>
          </a:prstGeom>
          <a:noFill/>
        </p:spPr>
      </p:pic>
      <p:pic>
        <p:nvPicPr>
          <p:cNvPr id="9" name="Picture 5" descr="C:\Users\Marek\Desktop\czi-sablona\grafika\czechinvest-logo.gif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43044" y="317501"/>
            <a:ext cx="1577428" cy="75716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ogo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arek\Desktop\czi-sablona\grafika\logoslide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041005" cy="6858000"/>
          </a:xfrm>
          <a:prstGeom prst="rect">
            <a:avLst/>
          </a:prstGeom>
          <a:noFill/>
        </p:spPr>
      </p:pic>
      <p:pic>
        <p:nvPicPr>
          <p:cNvPr id="2051" name="Picture 3" descr="C:\Users\Marek\Desktop\czi-sablona\grafika\centralni-vizual-leva-cast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1005" y="0"/>
            <a:ext cx="1102995" cy="6858001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03848" y="1513813"/>
            <a:ext cx="4752528" cy="1080120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860032" y="2833064"/>
            <a:ext cx="3096344" cy="686994"/>
          </a:xfr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pic>
        <p:nvPicPr>
          <p:cNvPr id="1028" name="Picture 4" descr="C:\Users\Marek\Desktop\czi-sablona\grafika\mpo.gif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5661248"/>
            <a:ext cx="1322260" cy="770642"/>
          </a:xfrm>
          <a:prstGeom prst="rect">
            <a:avLst/>
          </a:prstGeom>
          <a:noFill/>
        </p:spPr>
      </p:pic>
      <p:pic>
        <p:nvPicPr>
          <p:cNvPr id="1029" name="Picture 5" descr="C:\Users\Marek\Desktop\czi-sablona\grafika\czechinvest-logo.gif"/>
          <p:cNvPicPr>
            <a:picLocks noChangeAspect="1" noChangeArrowheads="1"/>
          </p:cNvPicPr>
          <p:nvPr userDrawn="1"/>
        </p:nvPicPr>
        <p:blipFill>
          <a:blip r:embed="rId5" cstate="print"/>
          <a:srcRect b="16667"/>
          <a:stretch>
            <a:fillRect/>
          </a:stretch>
        </p:blipFill>
        <p:spPr bwMode="auto">
          <a:xfrm>
            <a:off x="755576" y="1700808"/>
            <a:ext cx="1800199" cy="720080"/>
          </a:xfrm>
          <a:prstGeom prst="rect">
            <a:avLst/>
          </a:prstGeom>
          <a:noFill/>
        </p:spPr>
      </p:pic>
      <p:pic>
        <p:nvPicPr>
          <p:cNvPr id="2052" name="Picture 4" descr="C:\Users\Marek\Desktop\czi-sablona\grafika\eu.gif"/>
          <p:cNvPicPr>
            <a:picLocks noChangeAspect="1" noChangeArrowheads="1"/>
          </p:cNvPicPr>
          <p:nvPr userDrawn="1"/>
        </p:nvPicPr>
        <p:blipFill>
          <a:blip r:embed="rId6" cstate="print"/>
          <a:stretch>
            <a:fillRect/>
          </a:stretch>
        </p:blipFill>
        <p:spPr bwMode="auto">
          <a:xfrm>
            <a:off x="2666767" y="5826825"/>
            <a:ext cx="2730345" cy="453920"/>
          </a:xfrm>
          <a:prstGeom prst="rect">
            <a:avLst/>
          </a:prstGeom>
          <a:noFill/>
        </p:spPr>
      </p:pic>
      <p:pic>
        <p:nvPicPr>
          <p:cNvPr id="2053" name="Picture 5" descr="C:\Users\Marek\Desktop\czi-sablona\grafika\oppi.gif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5848697"/>
            <a:ext cx="1275427" cy="4140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1"/>
            <a:ext cx="4038600" cy="460851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1"/>
            <a:ext cx="4038600" cy="460851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88841"/>
            <a:ext cx="4040188" cy="388843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88841"/>
            <a:ext cx="4041775" cy="388843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rek\Desktop\czi-sablona\grafika\centralni-vizual.jp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" y="6165894"/>
            <a:ext cx="6903720" cy="691515"/>
          </a:xfrm>
          <a:prstGeom prst="rect">
            <a:avLst/>
          </a:prstGeom>
          <a:noFill/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1"/>
            <a:ext cx="8229600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99592" y="6441479"/>
            <a:ext cx="720080" cy="190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fld id="{95C65116-99B5-4C7A-8681-B5B9ED2B59C3}" type="datetimeFigureOut">
              <a:rPr lang="cs-CZ" smtClean="0"/>
              <a:pPr/>
              <a:t>30.10.2013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1681" y="6441479"/>
            <a:ext cx="4176464" cy="190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5940152" y="6440636"/>
            <a:ext cx="864096" cy="190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Picture 5" descr="C:\Users\Marek\Desktop\czi-sablona\grafika\czechinvest-logo.gif"/>
          <p:cNvPicPr>
            <a:picLocks noChangeAspect="1" noChangeArrowheads="1"/>
          </p:cNvPicPr>
          <p:nvPr userDrawn="1"/>
        </p:nvPicPr>
        <p:blipFill>
          <a:blip r:embed="rId14" cstate="print"/>
          <a:srcRect b="14498"/>
          <a:stretch>
            <a:fillRect/>
          </a:stretch>
        </p:blipFill>
        <p:spPr bwMode="auto">
          <a:xfrm>
            <a:off x="7452320" y="6218262"/>
            <a:ext cx="1158876" cy="47561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60" r:id="rId5"/>
    <p:sldLayoutId id="2147483652" r:id="rId6"/>
    <p:sldLayoutId id="2147483653" r:id="rId7"/>
    <p:sldLayoutId id="2147483654" r:id="rId8"/>
    <p:sldLayoutId id="2147483655" r:id="rId9"/>
    <p:sldLayoutId id="2147483658" r:id="rId10"/>
    <p:sldLayoutId id="2147483659" r:id="rId11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257175" algn="l" defTabSz="914400" rtl="0" eaLnBrk="1" latinLnBrk="0" hangingPunct="1">
        <a:spcBef>
          <a:spcPct val="200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Industries</a:t>
            </a:r>
            <a:endParaRPr lang="en-US" sz="2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1800" dirty="0" smtClean="0"/>
              <a:t>30.10. 2013</a:t>
            </a:r>
          </a:p>
          <a:p>
            <a:r>
              <a:rPr lang="cs-CZ" sz="1800" dirty="0" smtClean="0"/>
              <a:t>Matouš Kostlivý, Sektorový manažer pro ICT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cs-CZ" sz="2800" dirty="0" smtClean="0"/>
              <a:t>Proč kreativní průmysl?</a:t>
            </a:r>
            <a:endParaRPr lang="cs-CZ" sz="2800" dirty="0"/>
          </a:p>
          <a:p>
            <a:pPr marL="457200" lvl="0" indent="-457200">
              <a:buFont typeface="+mj-lt"/>
              <a:buAutoNum type="arabicPeriod"/>
            </a:pPr>
            <a:r>
              <a:rPr lang="cs-CZ" sz="2800" dirty="0" smtClean="0"/>
              <a:t>Kreativní průmysl očima </a:t>
            </a:r>
            <a:r>
              <a:rPr lang="cs-CZ" sz="2800" dirty="0" err="1" smtClean="0"/>
              <a:t>CzechInvestu</a:t>
            </a:r>
            <a:r>
              <a:rPr lang="cs-CZ" sz="2800" dirty="0" smtClean="0"/>
              <a:t>	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800" dirty="0"/>
              <a:t>Sektory KP podle priority </a:t>
            </a:r>
            <a:r>
              <a:rPr lang="cs-CZ" sz="2800" dirty="0" err="1"/>
              <a:t>CzechInvestu</a:t>
            </a:r>
            <a:r>
              <a:rPr lang="cs-CZ" sz="2800" dirty="0" smtClean="0"/>
              <a:t>	</a:t>
            </a:r>
            <a:endParaRPr lang="cs-CZ" sz="2800" dirty="0"/>
          </a:p>
          <a:p>
            <a:pPr marL="457200" lvl="0" indent="-457200">
              <a:buFont typeface="+mj-lt"/>
              <a:buAutoNum type="arabicPeriod"/>
            </a:pPr>
            <a:r>
              <a:rPr lang="cs-CZ" sz="2800" dirty="0"/>
              <a:t>Na co se zaměřit</a:t>
            </a:r>
            <a:endParaRPr lang="cs-CZ" sz="2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kreativní průmysl?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Kreativita má zásadní význam pro naplňování </a:t>
            </a:r>
            <a:r>
              <a:rPr lang="cs-CZ" sz="2400" dirty="0" smtClean="0"/>
              <a:t>Lisabonské </a:t>
            </a:r>
            <a:r>
              <a:rPr lang="cs-CZ" sz="2400" dirty="0" smtClean="0"/>
              <a:t>strategie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Podpora znalostní ekonomiky, inovací, R</a:t>
            </a:r>
            <a:r>
              <a:rPr lang="en-GB" sz="2400" dirty="0" smtClean="0"/>
              <a:t>&amp;D</a:t>
            </a:r>
            <a:r>
              <a:rPr lang="cs-CZ" sz="2400" dirty="0" smtClean="0"/>
              <a:t> a ICT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Hospodářský růst, kvalita a počet pracovních míst, konkurenceschopnost, inovativnost a udržitelný rozvoj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90101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08912" cy="648072"/>
          </a:xfrm>
        </p:spPr>
        <p:txBody>
          <a:bodyPr/>
          <a:lstStyle/>
          <a:p>
            <a:r>
              <a:rPr lang="cs-CZ" dirty="0" smtClean="0"/>
              <a:t>Kreativní průmysl očima </a:t>
            </a:r>
            <a:r>
              <a:rPr lang="cs-CZ" dirty="0" err="1" smtClean="0"/>
              <a:t>CzechInvestu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Multidisciplinární téma s přesahy jednotlivých sektorů – obtížně definovatelné</a:t>
            </a:r>
          </a:p>
          <a:p>
            <a:r>
              <a:rPr lang="cs-CZ" sz="2800" dirty="0" smtClean="0"/>
              <a:t>Řada témat spadajících do problematiky (kulturních a) kreativních průmyslů nespadá pod agendu MPO</a:t>
            </a:r>
            <a:r>
              <a:rPr lang="en-GB" sz="2800" dirty="0" smtClean="0"/>
              <a:t>/CI</a:t>
            </a:r>
            <a:r>
              <a:rPr lang="cs-CZ" sz="2800" dirty="0" smtClean="0"/>
              <a:t> – přesahy ministerstev kultury, průmyslu a školství</a:t>
            </a:r>
          </a:p>
          <a:p>
            <a:r>
              <a:rPr lang="cs-CZ" sz="2800" dirty="0" smtClean="0"/>
              <a:t>Kreativní průmysl perspektivním nositelem inovativních řešení a produktové diversifikace</a:t>
            </a:r>
          </a:p>
          <a:p>
            <a:r>
              <a:rPr lang="cs-CZ" sz="2800" dirty="0" smtClean="0"/>
              <a:t>Řada odvětví nepodporována MPO</a:t>
            </a:r>
            <a:r>
              <a:rPr lang="en-GB" sz="2800" dirty="0" smtClean="0"/>
              <a:t>/CI</a:t>
            </a:r>
            <a:endParaRPr lang="cs-CZ" sz="2800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092183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Sektory KP podle priority </a:t>
            </a:r>
            <a:r>
              <a:rPr lang="cs-CZ" dirty="0" err="1" smtClean="0"/>
              <a:t>CzechInvestu</a:t>
            </a:r>
            <a:endParaRPr lang="en-GB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57200" y="1268761"/>
            <a:ext cx="8229600" cy="4896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914400" rtl="0" eaLnBrk="1" latinLnBrk="0" hangingPunct="1">
              <a:spcBef>
                <a:spcPct val="20000"/>
              </a:spcBef>
              <a:buFontTx/>
              <a:buBlip>
                <a:blip r:embed="rId3"/>
              </a:buBlip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257175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Design: </a:t>
            </a:r>
          </a:p>
          <a:p>
            <a:pPr lvl="3"/>
            <a:r>
              <a:rPr lang="cs-CZ" sz="2000" dirty="0" err="1" smtClean="0"/>
              <a:t>Fashion</a:t>
            </a:r>
            <a:r>
              <a:rPr lang="cs-CZ" sz="2000" dirty="0" smtClean="0"/>
              <a:t> design</a:t>
            </a:r>
          </a:p>
          <a:p>
            <a:pPr lvl="3"/>
            <a:r>
              <a:rPr lang="cs-CZ" sz="2000" dirty="0" smtClean="0"/>
              <a:t>Průmyslový design (např. rapid </a:t>
            </a:r>
            <a:r>
              <a:rPr lang="cs-CZ" sz="2000" dirty="0" err="1" smtClean="0"/>
              <a:t>prototyping</a:t>
            </a:r>
            <a:r>
              <a:rPr lang="cs-CZ" sz="2000" dirty="0" smtClean="0"/>
              <a:t>)</a:t>
            </a:r>
          </a:p>
          <a:p>
            <a:pPr lvl="3"/>
            <a:r>
              <a:rPr lang="cs-CZ" sz="2000" dirty="0" smtClean="0"/>
              <a:t>Grafický design</a:t>
            </a:r>
          </a:p>
          <a:p>
            <a:pPr marL="1371600" lvl="3" indent="0">
              <a:buNone/>
            </a:pPr>
            <a:endParaRPr lang="cs-CZ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Vývoj software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Videohry (IT </a:t>
            </a:r>
            <a:r>
              <a:rPr lang="cs-CZ" sz="2400" dirty="0" err="1" smtClean="0"/>
              <a:t>entertainment</a:t>
            </a:r>
            <a:r>
              <a:rPr lang="cs-CZ" sz="24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 smtClean="0"/>
              <a:t>Digitalizovaná audiovizuální tvorba (postprodukce)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445811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 co se zaměřit</a:t>
            </a:r>
            <a:endParaRPr lang="en-GB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57200" y="1268761"/>
            <a:ext cx="8229600" cy="4896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914400" rtl="0" eaLnBrk="1" latinLnBrk="0" hangingPunct="1">
              <a:spcBef>
                <a:spcPct val="20000"/>
              </a:spcBef>
              <a:buFontTx/>
              <a:buBlip>
                <a:blip r:embed="rId3"/>
              </a:buBlip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257175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Najít </a:t>
            </a:r>
            <a:r>
              <a:rPr lang="cs-CZ" sz="2400" dirty="0"/>
              <a:t>vzory - </a:t>
            </a:r>
            <a:r>
              <a:rPr lang="cs-CZ" sz="2400" dirty="0" smtClean="0"/>
              <a:t>inspirovat </a:t>
            </a:r>
            <a:r>
              <a:rPr lang="cs-CZ" sz="2400" dirty="0"/>
              <a:t>se v zemích, kde je odvětví kreativních průmyslů již podporováno</a:t>
            </a:r>
          </a:p>
          <a:p>
            <a:r>
              <a:rPr lang="cs-CZ" sz="2400" dirty="0" smtClean="0"/>
              <a:t>Jasné definování odvětví spadajících do KP a jejich další podpory </a:t>
            </a:r>
          </a:p>
          <a:p>
            <a:r>
              <a:rPr lang="cs-CZ" sz="2400" dirty="0" smtClean="0"/>
              <a:t>Identifikace potenciálu okamžité podpory pro vybrané oblasti KP v existujících programech (např. OPPIK 2014-2020)</a:t>
            </a:r>
          </a:p>
          <a:p>
            <a:r>
              <a:rPr lang="cs-CZ" sz="2400" dirty="0" smtClean="0"/>
              <a:t>Koordinace regionálních iniciativ v KP</a:t>
            </a:r>
          </a:p>
          <a:p>
            <a:r>
              <a:rPr lang="cs-CZ" sz="2400" dirty="0" smtClean="0"/>
              <a:t>Identifikace potenciálu KP v jednotlivých regionech</a:t>
            </a:r>
          </a:p>
          <a:p>
            <a:r>
              <a:rPr lang="cs-CZ" sz="2400" dirty="0" smtClean="0"/>
              <a:t>Centralizovaná koncepce rozvoje KP v ČR a regionech</a:t>
            </a:r>
          </a:p>
          <a:p>
            <a:r>
              <a:rPr lang="cs-CZ" sz="2400" dirty="0"/>
              <a:t>Koordinace činnosti MK, MPO</a:t>
            </a:r>
            <a:r>
              <a:rPr lang="en-GB" sz="2400" dirty="0"/>
              <a:t>/CI</a:t>
            </a:r>
            <a:r>
              <a:rPr lang="cs-CZ" sz="2400" dirty="0"/>
              <a:t> a MŠ </a:t>
            </a:r>
            <a:endParaRPr lang="cs-CZ" sz="2400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03781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r>
              <a:rPr lang="cs-CZ" dirty="0"/>
              <a:t>!</a:t>
            </a:r>
            <a:endParaRPr lang="en-US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395536" y="2802584"/>
            <a:ext cx="5904656" cy="739952"/>
          </a:xfrm>
        </p:spPr>
        <p:txBody>
          <a:bodyPr>
            <a:normAutofit fontScale="92500"/>
          </a:bodyPr>
          <a:lstStyle/>
          <a:p>
            <a:r>
              <a:rPr lang="cs-CZ" b="1" dirty="0" smtClean="0"/>
              <a:t>Matouš Kostlivý     matous.kostlivy@czechinvest.org</a:t>
            </a:r>
          </a:p>
          <a:p>
            <a:r>
              <a:rPr lang="en-US" b="1" dirty="0" smtClean="0"/>
              <a:t>www.czechinvest.org</a:t>
            </a:r>
            <a:endParaRPr 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Nový CzechInvest">
      <a:dk1>
        <a:srgbClr val="002D62"/>
      </a:dk1>
      <a:lt1>
        <a:srgbClr val="FFFFFF"/>
      </a:lt1>
      <a:dk2>
        <a:srgbClr val="C90000"/>
      </a:dk2>
      <a:lt2>
        <a:srgbClr val="BAC9D6"/>
      </a:lt2>
      <a:accent1>
        <a:srgbClr val="E51937"/>
      </a:accent1>
      <a:accent2>
        <a:srgbClr val="6C98AC"/>
      </a:accent2>
      <a:accent3>
        <a:srgbClr val="8E6B8A"/>
      </a:accent3>
      <a:accent4>
        <a:srgbClr val="619080"/>
      </a:accent4>
      <a:accent5>
        <a:srgbClr val="969D55"/>
      </a:accent5>
      <a:accent6>
        <a:srgbClr val="D99B3B"/>
      </a:accent6>
      <a:hlink>
        <a:srgbClr val="1C9AD2"/>
      </a:hlink>
      <a:folHlink>
        <a:srgbClr val="C0B02B"/>
      </a:folHlink>
    </a:clrScheme>
    <a:fontScheme name="CzechInve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1886</TotalTime>
  <Words>332</Words>
  <Application>Microsoft Office PowerPoint</Application>
  <PresentationFormat>Předvádění na obrazovce (4:3)</PresentationFormat>
  <Paragraphs>70</Paragraphs>
  <Slides>7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Creative Industries</vt:lpstr>
      <vt:lpstr>Obsah</vt:lpstr>
      <vt:lpstr>Proč kreativní průmysl?</vt:lpstr>
      <vt:lpstr>Kreativní průmysl očima CzechInvestu </vt:lpstr>
      <vt:lpstr>Sektory KP podle priority CzechInvestu</vt:lpstr>
      <vt:lpstr>Na co se zaměřit</vt:lpstr>
      <vt:lpstr>Děkuji za pozornost!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odprezentuj.cz</dc:creator>
  <cp:lastModifiedBy>Kostlivý Matouš</cp:lastModifiedBy>
  <cp:revision>112</cp:revision>
  <dcterms:created xsi:type="dcterms:W3CDTF">2012-06-20T14:31:06Z</dcterms:created>
  <dcterms:modified xsi:type="dcterms:W3CDTF">2013-10-30T07:07:37Z</dcterms:modified>
</cp:coreProperties>
</file>