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80" r:id="rId2"/>
    <p:sldMasterId id="2147483685" r:id="rId3"/>
    <p:sldMasterId id="2147483690" r:id="rId4"/>
    <p:sldMasterId id="2147483695" r:id="rId5"/>
  </p:sldMasterIdLst>
  <p:notesMasterIdLst>
    <p:notesMasterId r:id="rId19"/>
  </p:notesMasterIdLst>
  <p:handoutMasterIdLst>
    <p:handoutMasterId r:id="rId20"/>
  </p:handoutMasterIdLst>
  <p:sldIdLst>
    <p:sldId id="269" r:id="rId6"/>
    <p:sldId id="279" r:id="rId7"/>
    <p:sldId id="291" r:id="rId8"/>
    <p:sldId id="292" r:id="rId9"/>
    <p:sldId id="294" r:id="rId10"/>
    <p:sldId id="302" r:id="rId11"/>
    <p:sldId id="330" r:id="rId12"/>
    <p:sldId id="327" r:id="rId13"/>
    <p:sldId id="328" r:id="rId14"/>
    <p:sldId id="329" r:id="rId15"/>
    <p:sldId id="319" r:id="rId16"/>
    <p:sldId id="331" r:id="rId17"/>
    <p:sldId id="325" r:id="rId18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E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7" autoAdjust="0"/>
    <p:restoredTop sz="91166" autoAdjust="0"/>
  </p:normalViewPr>
  <p:slideViewPr>
    <p:cSldViewPr>
      <p:cViewPr>
        <p:scale>
          <a:sx n="90" d="100"/>
          <a:sy n="90" d="100"/>
        </p:scale>
        <p:origin x="-810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2196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FC351-A928-4285-A407-02FBC535806A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cs-CZ"/>
        </a:p>
      </dgm:t>
    </dgm:pt>
    <dgm:pt modelId="{CEDECCBD-F2C3-4DAD-A146-BB5C9C082266}">
      <dgm:prSet custT="1"/>
      <dgm:spPr>
        <a:solidFill>
          <a:srgbClr val="109ECA"/>
        </a:solidFill>
      </dgm:spPr>
      <dgm:t>
        <a:bodyPr/>
        <a:lstStyle/>
        <a:p>
          <a:pPr rtl="0"/>
          <a:r>
            <a:rPr lang="cs-CZ" sz="2200" b="1" dirty="0" smtClean="0">
              <a:latin typeface="Calibri" pitchFamily="34" charset="0"/>
              <a:cs typeface="Calibri" pitchFamily="34" charset="0"/>
            </a:rPr>
            <a:t>PO 1</a:t>
          </a:r>
          <a:r>
            <a:rPr lang="cs-CZ" sz="2200" dirty="0" smtClean="0">
              <a:latin typeface="Calibri" pitchFamily="34" charset="0"/>
              <a:cs typeface="Calibri" pitchFamily="34" charset="0"/>
            </a:rPr>
            <a:t>	„</a:t>
          </a:r>
          <a:r>
            <a:rPr lang="cs-CZ" sz="2200" b="1" dirty="0" smtClean="0">
              <a:latin typeface="Calibri" pitchFamily="34" charset="0"/>
              <a:cs typeface="Calibri" pitchFamily="34" charset="0"/>
            </a:rPr>
            <a:t>Rozvoj výzkumu a vývoje pro inovace</a:t>
          </a:r>
          <a:r>
            <a:rPr lang="cs-CZ" sz="2200" dirty="0" smtClean="0">
              <a:latin typeface="Calibri" pitchFamily="34" charset="0"/>
              <a:cs typeface="Calibri" pitchFamily="34" charset="0"/>
            </a:rPr>
            <a:t>“</a:t>
          </a:r>
          <a:endParaRPr lang="cs-CZ" sz="2200" dirty="0">
            <a:latin typeface="Calibri" pitchFamily="34" charset="0"/>
            <a:cs typeface="Calibri" pitchFamily="34" charset="0"/>
          </a:endParaRPr>
        </a:p>
      </dgm:t>
    </dgm:pt>
    <dgm:pt modelId="{F277F443-C7F5-4D00-9F0E-1335FCD89D16}" type="parTrans" cxnId="{CF139D3A-BE3D-4404-9E11-7F7BB90D7719}">
      <dgm:prSet/>
      <dgm:spPr/>
      <dgm:t>
        <a:bodyPr/>
        <a:lstStyle/>
        <a:p>
          <a:endParaRPr lang="cs-CZ">
            <a:latin typeface="Calibri" pitchFamily="34" charset="0"/>
            <a:cs typeface="Calibri" pitchFamily="34" charset="0"/>
          </a:endParaRPr>
        </a:p>
      </dgm:t>
    </dgm:pt>
    <dgm:pt modelId="{A04896A4-9D43-4022-81BA-F2E9463776AB}" type="sibTrans" cxnId="{CF139D3A-BE3D-4404-9E11-7F7BB90D7719}">
      <dgm:prSet/>
      <dgm:spPr/>
      <dgm:t>
        <a:bodyPr/>
        <a:lstStyle/>
        <a:p>
          <a:endParaRPr lang="cs-CZ">
            <a:latin typeface="Calibri" pitchFamily="34" charset="0"/>
            <a:cs typeface="Calibri" pitchFamily="34" charset="0"/>
          </a:endParaRPr>
        </a:p>
      </dgm:t>
    </dgm:pt>
    <dgm:pt modelId="{059D4C4B-6C72-435A-BF13-65C459A2933B}">
      <dgm:prSet custT="1"/>
      <dgm:spPr>
        <a:solidFill>
          <a:srgbClr val="7030A0"/>
        </a:solidFill>
      </dgm:spPr>
      <dgm:t>
        <a:bodyPr/>
        <a:lstStyle/>
        <a:p>
          <a:pPr marL="900113" indent="-900113" rtl="0"/>
          <a:r>
            <a:rPr lang="cs-CZ" sz="2200" b="1" dirty="0" smtClean="0">
              <a:latin typeface="Calibri" pitchFamily="34" charset="0"/>
              <a:cs typeface="Calibri" pitchFamily="34" charset="0"/>
            </a:rPr>
            <a:t>PO 2</a:t>
          </a:r>
          <a:r>
            <a:rPr lang="cs-CZ" sz="2200" dirty="0" smtClean="0">
              <a:latin typeface="Calibri" pitchFamily="34" charset="0"/>
              <a:cs typeface="Calibri" pitchFamily="34" charset="0"/>
            </a:rPr>
            <a:t>	„</a:t>
          </a:r>
          <a:r>
            <a:rPr lang="cs-CZ" sz="2200" b="1" dirty="0" smtClean="0">
              <a:latin typeface="Calibri" pitchFamily="34" charset="0"/>
              <a:cs typeface="Calibri" pitchFamily="34" charset="0"/>
            </a:rPr>
            <a:t>Rozvoj podnikání a konkurenceschopnosti malých a středních firem</a:t>
          </a:r>
          <a:r>
            <a:rPr lang="cs-CZ" sz="2200" dirty="0" smtClean="0">
              <a:latin typeface="Calibri" pitchFamily="34" charset="0"/>
              <a:cs typeface="Calibri" pitchFamily="34" charset="0"/>
            </a:rPr>
            <a:t>“</a:t>
          </a:r>
          <a:endParaRPr lang="cs-CZ" sz="2200" dirty="0">
            <a:latin typeface="Calibri" pitchFamily="34" charset="0"/>
            <a:cs typeface="Calibri" pitchFamily="34" charset="0"/>
          </a:endParaRPr>
        </a:p>
      </dgm:t>
    </dgm:pt>
    <dgm:pt modelId="{9DCACD2E-4EC7-4478-9C5D-1B8F0D4353AC}" type="parTrans" cxnId="{A7B3A7BF-C91E-42DB-B0B3-84D46F0114F4}">
      <dgm:prSet/>
      <dgm:spPr/>
      <dgm:t>
        <a:bodyPr/>
        <a:lstStyle/>
        <a:p>
          <a:endParaRPr lang="cs-CZ">
            <a:latin typeface="Calibri" pitchFamily="34" charset="0"/>
            <a:cs typeface="Calibri" pitchFamily="34" charset="0"/>
          </a:endParaRPr>
        </a:p>
      </dgm:t>
    </dgm:pt>
    <dgm:pt modelId="{5D283BBB-25B8-439F-823C-C0213DB77697}" type="sibTrans" cxnId="{A7B3A7BF-C91E-42DB-B0B3-84D46F0114F4}">
      <dgm:prSet/>
      <dgm:spPr/>
      <dgm:t>
        <a:bodyPr/>
        <a:lstStyle/>
        <a:p>
          <a:endParaRPr lang="cs-CZ">
            <a:latin typeface="Calibri" pitchFamily="34" charset="0"/>
            <a:cs typeface="Calibri" pitchFamily="34" charset="0"/>
          </a:endParaRPr>
        </a:p>
      </dgm:t>
    </dgm:pt>
    <dgm:pt modelId="{1412CEC3-B69C-4F20-A5BC-2B4A528437C4}">
      <dgm:prSet custT="1"/>
      <dgm:spPr>
        <a:solidFill>
          <a:srgbClr val="70AC2E"/>
        </a:solidFill>
      </dgm:spPr>
      <dgm:t>
        <a:bodyPr/>
        <a:lstStyle/>
        <a:p>
          <a:pPr marL="982663" indent="-982663" algn="l" rtl="0"/>
          <a:r>
            <a:rPr lang="cs-CZ" sz="2200" b="1" dirty="0" smtClean="0">
              <a:latin typeface="Calibri" pitchFamily="34" charset="0"/>
              <a:cs typeface="Calibri" pitchFamily="34" charset="0"/>
            </a:rPr>
            <a:t>PO 3</a:t>
          </a:r>
          <a:r>
            <a:rPr lang="cs-CZ" sz="2200" dirty="0" smtClean="0">
              <a:latin typeface="Calibri" pitchFamily="34" charset="0"/>
              <a:cs typeface="Calibri" pitchFamily="34" charset="0"/>
            </a:rPr>
            <a:t>	„</a:t>
          </a:r>
          <a:r>
            <a:rPr lang="cs-CZ" sz="2200" b="1" dirty="0" smtClean="0">
              <a:latin typeface="Calibri" pitchFamily="34" charset="0"/>
              <a:cs typeface="Calibri" pitchFamily="34" charset="0"/>
            </a:rPr>
            <a:t>Účinné nakládání energií, rozvoj energetické infrastruktury a obnovitelných  zdrojů energie, podpora zavádění nových technologií v oblasti nakládání  energií a druhotných surovin</a:t>
          </a:r>
          <a:r>
            <a:rPr lang="cs-CZ" sz="2200" dirty="0" smtClean="0">
              <a:latin typeface="Calibri" pitchFamily="34" charset="0"/>
              <a:cs typeface="Calibri" pitchFamily="34" charset="0"/>
            </a:rPr>
            <a:t>“ </a:t>
          </a:r>
          <a:endParaRPr lang="cs-CZ" sz="2200" dirty="0">
            <a:latin typeface="Calibri" pitchFamily="34" charset="0"/>
            <a:cs typeface="Calibri" pitchFamily="34" charset="0"/>
          </a:endParaRPr>
        </a:p>
      </dgm:t>
    </dgm:pt>
    <dgm:pt modelId="{394D524A-94D0-4F06-B829-4EE46F86972A}" type="parTrans" cxnId="{CB7CAB99-76DE-4494-9624-FD05B01621BA}">
      <dgm:prSet/>
      <dgm:spPr/>
      <dgm:t>
        <a:bodyPr/>
        <a:lstStyle/>
        <a:p>
          <a:endParaRPr lang="cs-CZ">
            <a:latin typeface="Calibri" pitchFamily="34" charset="0"/>
            <a:cs typeface="Calibri" pitchFamily="34" charset="0"/>
          </a:endParaRPr>
        </a:p>
      </dgm:t>
    </dgm:pt>
    <dgm:pt modelId="{12847033-AD80-4DDA-82FF-8CFF6FF8F02D}" type="sibTrans" cxnId="{CB7CAB99-76DE-4494-9624-FD05B01621BA}">
      <dgm:prSet/>
      <dgm:spPr/>
      <dgm:t>
        <a:bodyPr/>
        <a:lstStyle/>
        <a:p>
          <a:endParaRPr lang="cs-CZ">
            <a:latin typeface="Calibri" pitchFamily="34" charset="0"/>
            <a:cs typeface="Calibri" pitchFamily="34" charset="0"/>
          </a:endParaRPr>
        </a:p>
      </dgm:t>
    </dgm:pt>
    <dgm:pt modelId="{B7253A87-AF1C-4013-9D03-44B4F7E0EEE3}">
      <dgm:prSet custT="1"/>
      <dgm:spPr>
        <a:solidFill>
          <a:srgbClr val="EAA804"/>
        </a:solidFill>
      </dgm:spPr>
      <dgm:t>
        <a:bodyPr/>
        <a:lstStyle/>
        <a:p>
          <a:pPr marL="900113" indent="-900113" rtl="0"/>
          <a:r>
            <a:rPr lang="cs-CZ" sz="2200" b="1" dirty="0" smtClean="0">
              <a:latin typeface="Calibri" pitchFamily="34" charset="0"/>
              <a:cs typeface="Calibri" pitchFamily="34" charset="0"/>
            </a:rPr>
            <a:t>PO 4</a:t>
          </a:r>
          <a:r>
            <a:rPr lang="cs-CZ" sz="2200" dirty="0" smtClean="0">
              <a:latin typeface="Calibri" pitchFamily="34" charset="0"/>
              <a:cs typeface="Calibri" pitchFamily="34" charset="0"/>
            </a:rPr>
            <a:t>	„</a:t>
          </a:r>
          <a:r>
            <a:rPr lang="cs-CZ" sz="2200" b="1" dirty="0" smtClean="0">
              <a:latin typeface="Calibri" pitchFamily="34" charset="0"/>
              <a:cs typeface="Calibri" pitchFamily="34" charset="0"/>
            </a:rPr>
            <a:t>Rozvoj vysokorychlostních přístupových sítí k internetu a informačních a  komunikačních technologií</a:t>
          </a:r>
          <a:r>
            <a:rPr lang="cs-CZ" sz="2200" dirty="0" smtClean="0">
              <a:latin typeface="Calibri" pitchFamily="34" charset="0"/>
              <a:cs typeface="Calibri" pitchFamily="34" charset="0"/>
            </a:rPr>
            <a:t>“</a:t>
          </a:r>
          <a:endParaRPr lang="cs-CZ" sz="2200" dirty="0">
            <a:latin typeface="Calibri" pitchFamily="34" charset="0"/>
            <a:cs typeface="Calibri" pitchFamily="34" charset="0"/>
          </a:endParaRPr>
        </a:p>
      </dgm:t>
    </dgm:pt>
    <dgm:pt modelId="{133AC027-D3A7-42CD-B6F6-8962399210FF}" type="parTrans" cxnId="{74F1836C-3FA4-482B-8C5A-9BE008F33738}">
      <dgm:prSet/>
      <dgm:spPr/>
      <dgm:t>
        <a:bodyPr/>
        <a:lstStyle/>
        <a:p>
          <a:endParaRPr lang="cs-CZ">
            <a:latin typeface="Calibri" pitchFamily="34" charset="0"/>
            <a:cs typeface="Calibri" pitchFamily="34" charset="0"/>
          </a:endParaRPr>
        </a:p>
      </dgm:t>
    </dgm:pt>
    <dgm:pt modelId="{67B6E387-F0D0-4E48-BFAE-C972E7BE3B37}" type="sibTrans" cxnId="{74F1836C-3FA4-482B-8C5A-9BE008F33738}">
      <dgm:prSet/>
      <dgm:spPr/>
      <dgm:t>
        <a:bodyPr/>
        <a:lstStyle/>
        <a:p>
          <a:endParaRPr lang="cs-CZ">
            <a:latin typeface="Calibri" pitchFamily="34" charset="0"/>
            <a:cs typeface="Calibri" pitchFamily="34" charset="0"/>
          </a:endParaRPr>
        </a:p>
      </dgm:t>
    </dgm:pt>
    <dgm:pt modelId="{FDA3954F-2754-4E51-9BAA-DA5E6303B394}" type="pres">
      <dgm:prSet presAssocID="{41AFC351-A928-4285-A407-02FBC535806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7A1E5E8-333E-416F-8354-2B6D6CA5A8A1}" type="pres">
      <dgm:prSet presAssocID="{CEDECCBD-F2C3-4DAD-A146-BB5C9C082266}" presName="parentText" presStyleLbl="node1" presStyleIdx="0" presStyleCnt="4" custScaleY="5198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57FEF0-351C-4F98-9733-C1BD3E8B5808}" type="pres">
      <dgm:prSet presAssocID="{A04896A4-9D43-4022-81BA-F2E9463776AB}" presName="spacer" presStyleCnt="0"/>
      <dgm:spPr/>
      <dgm:t>
        <a:bodyPr/>
        <a:lstStyle/>
        <a:p>
          <a:endParaRPr lang="cs-CZ"/>
        </a:p>
      </dgm:t>
    </dgm:pt>
    <dgm:pt modelId="{7CA116D0-D23A-4D0F-B66E-C1437FFDC93C}" type="pres">
      <dgm:prSet presAssocID="{059D4C4B-6C72-435A-BF13-65C459A2933B}" presName="parentText" presStyleLbl="node1" presStyleIdx="1" presStyleCnt="4" custScaleY="58848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B5591F1-5BF0-4942-9657-1F78BF4807CE}" type="pres">
      <dgm:prSet presAssocID="{5D283BBB-25B8-439F-823C-C0213DB77697}" presName="spacer" presStyleCnt="0"/>
      <dgm:spPr/>
      <dgm:t>
        <a:bodyPr/>
        <a:lstStyle/>
        <a:p>
          <a:endParaRPr lang="cs-CZ"/>
        </a:p>
      </dgm:t>
    </dgm:pt>
    <dgm:pt modelId="{B3EDBDCA-DDCA-4CB1-98D6-700256D13315}" type="pres">
      <dgm:prSet presAssocID="{1412CEC3-B69C-4F20-A5BC-2B4A528437C4}" presName="parentText" presStyleLbl="node1" presStyleIdx="2" presStyleCnt="4" custScaleY="9031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6496A7C-F90D-4CB1-9658-ABAC6EE7B3A2}" type="pres">
      <dgm:prSet presAssocID="{12847033-AD80-4DDA-82FF-8CFF6FF8F02D}" presName="spacer" presStyleCnt="0"/>
      <dgm:spPr/>
      <dgm:t>
        <a:bodyPr/>
        <a:lstStyle/>
        <a:p>
          <a:endParaRPr lang="cs-CZ"/>
        </a:p>
      </dgm:t>
    </dgm:pt>
    <dgm:pt modelId="{8C9AFE43-1A73-4282-AD44-174CA3C70EF1}" type="pres">
      <dgm:prSet presAssocID="{B7253A87-AF1C-4013-9D03-44B4F7E0EEE3}" presName="parentText" presStyleLbl="node1" presStyleIdx="3" presStyleCnt="4" custScaleY="5847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7B3A7BF-C91E-42DB-B0B3-84D46F0114F4}" srcId="{41AFC351-A928-4285-A407-02FBC535806A}" destId="{059D4C4B-6C72-435A-BF13-65C459A2933B}" srcOrd="1" destOrd="0" parTransId="{9DCACD2E-4EC7-4478-9C5D-1B8F0D4353AC}" sibTransId="{5D283BBB-25B8-439F-823C-C0213DB77697}"/>
    <dgm:cxn modelId="{74F1836C-3FA4-482B-8C5A-9BE008F33738}" srcId="{41AFC351-A928-4285-A407-02FBC535806A}" destId="{B7253A87-AF1C-4013-9D03-44B4F7E0EEE3}" srcOrd="3" destOrd="0" parTransId="{133AC027-D3A7-42CD-B6F6-8962399210FF}" sibTransId="{67B6E387-F0D0-4E48-BFAE-C972E7BE3B37}"/>
    <dgm:cxn modelId="{E4CEA93C-6F9D-4C3B-B790-9C8A2EC2E769}" type="presOf" srcId="{B7253A87-AF1C-4013-9D03-44B4F7E0EEE3}" destId="{8C9AFE43-1A73-4282-AD44-174CA3C70EF1}" srcOrd="0" destOrd="0" presId="urn:microsoft.com/office/officeart/2005/8/layout/vList2"/>
    <dgm:cxn modelId="{CF139D3A-BE3D-4404-9E11-7F7BB90D7719}" srcId="{41AFC351-A928-4285-A407-02FBC535806A}" destId="{CEDECCBD-F2C3-4DAD-A146-BB5C9C082266}" srcOrd="0" destOrd="0" parTransId="{F277F443-C7F5-4D00-9F0E-1335FCD89D16}" sibTransId="{A04896A4-9D43-4022-81BA-F2E9463776AB}"/>
    <dgm:cxn modelId="{9FBB449E-4729-48E7-9DB5-8700A456B2D6}" type="presOf" srcId="{1412CEC3-B69C-4F20-A5BC-2B4A528437C4}" destId="{B3EDBDCA-DDCA-4CB1-98D6-700256D13315}" srcOrd="0" destOrd="0" presId="urn:microsoft.com/office/officeart/2005/8/layout/vList2"/>
    <dgm:cxn modelId="{CB7CAB99-76DE-4494-9624-FD05B01621BA}" srcId="{41AFC351-A928-4285-A407-02FBC535806A}" destId="{1412CEC3-B69C-4F20-A5BC-2B4A528437C4}" srcOrd="2" destOrd="0" parTransId="{394D524A-94D0-4F06-B829-4EE46F86972A}" sibTransId="{12847033-AD80-4DDA-82FF-8CFF6FF8F02D}"/>
    <dgm:cxn modelId="{C0E5A672-37F7-42CD-BBD1-86992F473DF1}" type="presOf" srcId="{CEDECCBD-F2C3-4DAD-A146-BB5C9C082266}" destId="{77A1E5E8-333E-416F-8354-2B6D6CA5A8A1}" srcOrd="0" destOrd="0" presId="urn:microsoft.com/office/officeart/2005/8/layout/vList2"/>
    <dgm:cxn modelId="{848C03BA-2DD0-412B-9FEB-309214AA9EC4}" type="presOf" srcId="{41AFC351-A928-4285-A407-02FBC535806A}" destId="{FDA3954F-2754-4E51-9BAA-DA5E6303B394}" srcOrd="0" destOrd="0" presId="urn:microsoft.com/office/officeart/2005/8/layout/vList2"/>
    <dgm:cxn modelId="{87DA757F-9C82-41D1-9BB7-B9018167AD70}" type="presOf" srcId="{059D4C4B-6C72-435A-BF13-65C459A2933B}" destId="{7CA116D0-D23A-4D0F-B66E-C1437FFDC93C}" srcOrd="0" destOrd="0" presId="urn:microsoft.com/office/officeart/2005/8/layout/vList2"/>
    <dgm:cxn modelId="{23A75AA0-75E3-4E0F-BF6F-3DBBF0C5B268}" type="presParOf" srcId="{FDA3954F-2754-4E51-9BAA-DA5E6303B394}" destId="{77A1E5E8-333E-416F-8354-2B6D6CA5A8A1}" srcOrd="0" destOrd="0" presId="urn:microsoft.com/office/officeart/2005/8/layout/vList2"/>
    <dgm:cxn modelId="{69494890-2044-4800-BAC3-1F48A14C6703}" type="presParOf" srcId="{FDA3954F-2754-4E51-9BAA-DA5E6303B394}" destId="{3557FEF0-351C-4F98-9733-C1BD3E8B5808}" srcOrd="1" destOrd="0" presId="urn:microsoft.com/office/officeart/2005/8/layout/vList2"/>
    <dgm:cxn modelId="{3E959470-4D90-469F-A972-80A501410CDE}" type="presParOf" srcId="{FDA3954F-2754-4E51-9BAA-DA5E6303B394}" destId="{7CA116D0-D23A-4D0F-B66E-C1437FFDC93C}" srcOrd="2" destOrd="0" presId="urn:microsoft.com/office/officeart/2005/8/layout/vList2"/>
    <dgm:cxn modelId="{A53CF1BB-05CE-4383-A159-0473E90EAEAF}" type="presParOf" srcId="{FDA3954F-2754-4E51-9BAA-DA5E6303B394}" destId="{1B5591F1-5BF0-4942-9657-1F78BF4807CE}" srcOrd="3" destOrd="0" presId="urn:microsoft.com/office/officeart/2005/8/layout/vList2"/>
    <dgm:cxn modelId="{830BD095-3118-4D49-A5BA-A55800A7F353}" type="presParOf" srcId="{FDA3954F-2754-4E51-9BAA-DA5E6303B394}" destId="{B3EDBDCA-DDCA-4CB1-98D6-700256D13315}" srcOrd="4" destOrd="0" presId="urn:microsoft.com/office/officeart/2005/8/layout/vList2"/>
    <dgm:cxn modelId="{FB6800EC-5826-4765-BC3F-0E1366C2F0F8}" type="presParOf" srcId="{FDA3954F-2754-4E51-9BAA-DA5E6303B394}" destId="{66496A7C-F90D-4CB1-9658-ABAC6EE7B3A2}" srcOrd="5" destOrd="0" presId="urn:microsoft.com/office/officeart/2005/8/layout/vList2"/>
    <dgm:cxn modelId="{26F69C09-38B3-4A8A-B4AC-DFE9A19C43A2}" type="presParOf" srcId="{FDA3954F-2754-4E51-9BAA-DA5E6303B394}" destId="{8C9AFE43-1A73-4282-AD44-174CA3C70EF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1E5E8-333E-416F-8354-2B6D6CA5A8A1}">
      <dsp:nvSpPr>
        <dsp:cNvPr id="0" name=""/>
        <dsp:cNvSpPr/>
      </dsp:nvSpPr>
      <dsp:spPr>
        <a:xfrm>
          <a:off x="0" y="352544"/>
          <a:ext cx="8555055" cy="642285"/>
        </a:xfrm>
        <a:prstGeom prst="roundRect">
          <a:avLst/>
        </a:prstGeom>
        <a:solidFill>
          <a:srgbClr val="109EC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>
              <a:latin typeface="Calibri" pitchFamily="34" charset="0"/>
              <a:cs typeface="Calibri" pitchFamily="34" charset="0"/>
            </a:rPr>
            <a:t>PO 1</a:t>
          </a:r>
          <a:r>
            <a:rPr lang="cs-CZ" sz="2200" kern="1200" dirty="0" smtClean="0">
              <a:latin typeface="Calibri" pitchFamily="34" charset="0"/>
              <a:cs typeface="Calibri" pitchFamily="34" charset="0"/>
            </a:rPr>
            <a:t>	„</a:t>
          </a:r>
          <a:r>
            <a:rPr lang="cs-CZ" sz="2200" b="1" kern="1200" dirty="0" smtClean="0">
              <a:latin typeface="Calibri" pitchFamily="34" charset="0"/>
              <a:cs typeface="Calibri" pitchFamily="34" charset="0"/>
            </a:rPr>
            <a:t>Rozvoj výzkumu a vývoje pro inovace</a:t>
          </a:r>
          <a:r>
            <a:rPr lang="cs-CZ" sz="2200" kern="1200" dirty="0" smtClean="0">
              <a:latin typeface="Calibri" pitchFamily="34" charset="0"/>
              <a:cs typeface="Calibri" pitchFamily="34" charset="0"/>
            </a:rPr>
            <a:t>“</a:t>
          </a:r>
          <a:endParaRPr lang="cs-CZ" sz="2200" kern="1200" dirty="0">
            <a:latin typeface="Calibri" pitchFamily="34" charset="0"/>
            <a:cs typeface="Calibri" pitchFamily="34" charset="0"/>
          </a:endParaRPr>
        </a:p>
      </dsp:txBody>
      <dsp:txXfrm>
        <a:off x="31354" y="383898"/>
        <a:ext cx="8492347" cy="579577"/>
      </dsp:txXfrm>
    </dsp:sp>
    <dsp:sp modelId="{7CA116D0-D23A-4D0F-B66E-C1437FFDC93C}">
      <dsp:nvSpPr>
        <dsp:cNvPr id="0" name=""/>
        <dsp:cNvSpPr/>
      </dsp:nvSpPr>
      <dsp:spPr>
        <a:xfrm>
          <a:off x="0" y="1179149"/>
          <a:ext cx="8555055" cy="727078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900113" lvl="0" indent="-900113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>
              <a:latin typeface="Calibri" pitchFamily="34" charset="0"/>
              <a:cs typeface="Calibri" pitchFamily="34" charset="0"/>
            </a:rPr>
            <a:t>PO 2</a:t>
          </a:r>
          <a:r>
            <a:rPr lang="cs-CZ" sz="2200" kern="1200" dirty="0" smtClean="0">
              <a:latin typeface="Calibri" pitchFamily="34" charset="0"/>
              <a:cs typeface="Calibri" pitchFamily="34" charset="0"/>
            </a:rPr>
            <a:t>	„</a:t>
          </a:r>
          <a:r>
            <a:rPr lang="cs-CZ" sz="2200" b="1" kern="1200" dirty="0" smtClean="0">
              <a:latin typeface="Calibri" pitchFamily="34" charset="0"/>
              <a:cs typeface="Calibri" pitchFamily="34" charset="0"/>
            </a:rPr>
            <a:t>Rozvoj podnikání a konkurenceschopnosti malých a středních firem</a:t>
          </a:r>
          <a:r>
            <a:rPr lang="cs-CZ" sz="2200" kern="1200" dirty="0" smtClean="0">
              <a:latin typeface="Calibri" pitchFamily="34" charset="0"/>
              <a:cs typeface="Calibri" pitchFamily="34" charset="0"/>
            </a:rPr>
            <a:t>“</a:t>
          </a:r>
          <a:endParaRPr lang="cs-CZ" sz="2200" kern="1200" dirty="0">
            <a:latin typeface="Calibri" pitchFamily="34" charset="0"/>
            <a:cs typeface="Calibri" pitchFamily="34" charset="0"/>
          </a:endParaRPr>
        </a:p>
      </dsp:txBody>
      <dsp:txXfrm>
        <a:off x="35493" y="1214642"/>
        <a:ext cx="8484069" cy="656092"/>
      </dsp:txXfrm>
    </dsp:sp>
    <dsp:sp modelId="{B3EDBDCA-DDCA-4CB1-98D6-700256D13315}">
      <dsp:nvSpPr>
        <dsp:cNvPr id="0" name=""/>
        <dsp:cNvSpPr/>
      </dsp:nvSpPr>
      <dsp:spPr>
        <a:xfrm>
          <a:off x="0" y="2090548"/>
          <a:ext cx="8555055" cy="1115810"/>
        </a:xfrm>
        <a:prstGeom prst="roundRect">
          <a:avLst/>
        </a:prstGeom>
        <a:solidFill>
          <a:srgbClr val="70AC2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982663" lvl="0" indent="-982663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>
              <a:latin typeface="Calibri" pitchFamily="34" charset="0"/>
              <a:cs typeface="Calibri" pitchFamily="34" charset="0"/>
            </a:rPr>
            <a:t>PO 3</a:t>
          </a:r>
          <a:r>
            <a:rPr lang="cs-CZ" sz="2200" kern="1200" dirty="0" smtClean="0">
              <a:latin typeface="Calibri" pitchFamily="34" charset="0"/>
              <a:cs typeface="Calibri" pitchFamily="34" charset="0"/>
            </a:rPr>
            <a:t>	„</a:t>
          </a:r>
          <a:r>
            <a:rPr lang="cs-CZ" sz="2200" b="1" kern="1200" dirty="0" smtClean="0">
              <a:latin typeface="Calibri" pitchFamily="34" charset="0"/>
              <a:cs typeface="Calibri" pitchFamily="34" charset="0"/>
            </a:rPr>
            <a:t>Účinné nakládání energií, rozvoj energetické infrastruktury a obnovitelných  zdrojů energie, podpora zavádění nových technologií v oblasti nakládání  energií a druhotných surovin</a:t>
          </a:r>
          <a:r>
            <a:rPr lang="cs-CZ" sz="2200" kern="1200" dirty="0" smtClean="0">
              <a:latin typeface="Calibri" pitchFamily="34" charset="0"/>
              <a:cs typeface="Calibri" pitchFamily="34" charset="0"/>
            </a:rPr>
            <a:t>“ </a:t>
          </a:r>
          <a:endParaRPr lang="cs-CZ" sz="2200" kern="1200" dirty="0">
            <a:latin typeface="Calibri" pitchFamily="34" charset="0"/>
            <a:cs typeface="Calibri" pitchFamily="34" charset="0"/>
          </a:endParaRPr>
        </a:p>
      </dsp:txBody>
      <dsp:txXfrm>
        <a:off x="54469" y="2145017"/>
        <a:ext cx="8446117" cy="1006872"/>
      </dsp:txXfrm>
    </dsp:sp>
    <dsp:sp modelId="{8C9AFE43-1A73-4282-AD44-174CA3C70EF1}">
      <dsp:nvSpPr>
        <dsp:cNvPr id="0" name=""/>
        <dsp:cNvSpPr/>
      </dsp:nvSpPr>
      <dsp:spPr>
        <a:xfrm>
          <a:off x="0" y="3390679"/>
          <a:ext cx="8555055" cy="722433"/>
        </a:xfrm>
        <a:prstGeom prst="roundRect">
          <a:avLst/>
        </a:prstGeom>
        <a:solidFill>
          <a:srgbClr val="EAA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900113" lvl="0" indent="-900113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>
              <a:latin typeface="Calibri" pitchFamily="34" charset="0"/>
              <a:cs typeface="Calibri" pitchFamily="34" charset="0"/>
            </a:rPr>
            <a:t>PO 4</a:t>
          </a:r>
          <a:r>
            <a:rPr lang="cs-CZ" sz="2200" kern="1200" dirty="0" smtClean="0">
              <a:latin typeface="Calibri" pitchFamily="34" charset="0"/>
              <a:cs typeface="Calibri" pitchFamily="34" charset="0"/>
            </a:rPr>
            <a:t>	„</a:t>
          </a:r>
          <a:r>
            <a:rPr lang="cs-CZ" sz="2200" b="1" kern="1200" dirty="0" smtClean="0">
              <a:latin typeface="Calibri" pitchFamily="34" charset="0"/>
              <a:cs typeface="Calibri" pitchFamily="34" charset="0"/>
            </a:rPr>
            <a:t>Rozvoj vysokorychlostních přístupových sítí k internetu a informačních a  komunikačních technologií</a:t>
          </a:r>
          <a:r>
            <a:rPr lang="cs-CZ" sz="2200" kern="1200" dirty="0" smtClean="0">
              <a:latin typeface="Calibri" pitchFamily="34" charset="0"/>
              <a:cs typeface="Calibri" pitchFamily="34" charset="0"/>
            </a:rPr>
            <a:t>“</a:t>
          </a:r>
          <a:endParaRPr lang="cs-CZ" sz="2200" kern="1200" dirty="0">
            <a:latin typeface="Calibri" pitchFamily="34" charset="0"/>
            <a:cs typeface="Calibri" pitchFamily="34" charset="0"/>
          </a:endParaRPr>
        </a:p>
      </dsp:txBody>
      <dsp:txXfrm>
        <a:off x="35266" y="3425945"/>
        <a:ext cx="8484523" cy="651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5B712-1BD3-4569-B3DD-B4F3616B5303}" type="datetimeFigureOut">
              <a:rPr lang="cs-CZ" smtClean="0"/>
              <a:t>29.10.2013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7F8CD-8185-4830-A8D5-B4F5C13479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3088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07356-5E4F-42FA-BFC0-5CCB8118EA17}" type="datetimeFigureOut">
              <a:rPr lang="cs-CZ" smtClean="0"/>
              <a:t>29.10.2013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7807D-AF40-423E-BBCC-344E6C618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702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98F8A-0922-4B5D-969E-64E3431E0327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98F8A-0922-4B5D-969E-64E3431E0327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gif"/><Relationship Id="rId4" Type="http://schemas.openxmlformats.org/officeDocument/2006/relationships/image" Target="../media/image5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gif"/><Relationship Id="rId4" Type="http://schemas.openxmlformats.org/officeDocument/2006/relationships/image" Target="../media/image5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6.gif"/><Relationship Id="rId4" Type="http://schemas.openxmlformats.org/officeDocument/2006/relationships/image" Target="../media/image5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gif"/><Relationship Id="rId4" Type="http://schemas.openxmlformats.org/officeDocument/2006/relationships/image" Target="../media/image5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5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6.gi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gif"/><Relationship Id="rId4" Type="http://schemas.openxmlformats.org/officeDocument/2006/relationships/image" Target="../media/image5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2 - úvo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0"/>
          <p:cNvSpPr/>
          <p:nvPr userDrawn="1"/>
        </p:nvSpPr>
        <p:spPr>
          <a:xfrm>
            <a:off x="4851400" y="2844800"/>
            <a:ext cx="4292600" cy="40132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8"/>
          <p:cNvSpPr/>
          <p:nvPr userDrawn="1"/>
        </p:nvSpPr>
        <p:spPr>
          <a:xfrm>
            <a:off x="2320925" y="6021388"/>
            <a:ext cx="2174875" cy="83661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8" y="2759075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ovéPole 10"/>
          <p:cNvSpPr txBox="1">
            <a:spLocks noChangeArrowheads="1"/>
          </p:cNvSpPr>
          <p:nvPr userDrawn="1"/>
        </p:nvSpPr>
        <p:spPr bwMode="auto">
          <a:xfrm>
            <a:off x="468313" y="5267325"/>
            <a:ext cx="25763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2000" dirty="0" smtClean="0">
                <a:solidFill>
                  <a:prstClr val="white"/>
                </a:solidFill>
              </a:rPr>
              <a:t>30. října 2013, Praha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428349"/>
            <a:ext cx="8400008" cy="553998"/>
          </a:xfrm>
        </p:spPr>
        <p:txBody>
          <a:bodyPr lIns="0" tIns="0" rIns="0" bIns="0" anchor="t">
            <a:spAutoFit/>
          </a:bodyPr>
          <a:lstStyle>
            <a:lvl1pPr algn="l"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0784" y="2265410"/>
            <a:ext cx="8070031" cy="777136"/>
          </a:xfrm>
        </p:spPr>
        <p:txBody>
          <a:bodyPr lIns="0" tIns="342900" rIns="0" bIns="0">
            <a:spAutoFit/>
          </a:bodyPr>
          <a:lstStyle>
            <a:lvl1pPr marL="0" indent="0" algn="l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387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2 - úvo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0"/>
          <p:cNvSpPr/>
          <p:nvPr userDrawn="1"/>
        </p:nvSpPr>
        <p:spPr>
          <a:xfrm>
            <a:off x="4851400" y="2844800"/>
            <a:ext cx="4292600" cy="40132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8"/>
          <p:cNvSpPr/>
          <p:nvPr userDrawn="1"/>
        </p:nvSpPr>
        <p:spPr>
          <a:xfrm>
            <a:off x="2320925" y="6021388"/>
            <a:ext cx="2174875" cy="83661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8" y="2759075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ovéPole 10"/>
          <p:cNvSpPr txBox="1">
            <a:spLocks noChangeArrowheads="1"/>
          </p:cNvSpPr>
          <p:nvPr userDrawn="1"/>
        </p:nvSpPr>
        <p:spPr bwMode="auto">
          <a:xfrm>
            <a:off x="468313" y="5267325"/>
            <a:ext cx="3432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2400" dirty="0" smtClean="0">
                <a:solidFill>
                  <a:prstClr val="white"/>
                </a:solidFill>
              </a:rPr>
              <a:t>5. prosince 2011, Praha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428349"/>
            <a:ext cx="8400008" cy="615553"/>
          </a:xfrm>
        </p:spPr>
        <p:txBody>
          <a:bodyPr lIns="0" tIns="0" rIns="0" bIns="0" anchor="t">
            <a:sp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0784" y="2265410"/>
            <a:ext cx="8070031" cy="838691"/>
          </a:xfrm>
        </p:spPr>
        <p:txBody>
          <a:bodyPr lIns="0" tIns="342900" rIns="0" bIns="0">
            <a:spAutoFit/>
          </a:bodyPr>
          <a:lstStyle>
            <a:lvl1pPr marL="0" indent="0" algn="l">
              <a:buNone/>
              <a:defRPr sz="3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083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text 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1"/>
          <p:cNvSpPr/>
          <p:nvPr userDrawn="1"/>
        </p:nvSpPr>
        <p:spPr>
          <a:xfrm>
            <a:off x="0" y="-73025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6" name="Picture 8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ástupný symbol pro text 8"/>
          <p:cNvSpPr>
            <a:spLocks noGrp="1"/>
          </p:cNvSpPr>
          <p:nvPr>
            <p:ph type="body" sz="quarter" idx="13"/>
          </p:nvPr>
        </p:nvSpPr>
        <p:spPr>
          <a:xfrm>
            <a:off x="467544" y="893135"/>
            <a:ext cx="8208912" cy="4761540"/>
          </a:xfrm>
        </p:spPr>
        <p:txBody>
          <a:bodyPr lIns="0" tIns="360000" rIns="0" bIns="0"/>
          <a:lstStyle>
            <a:lvl1pPr marL="285750" marR="0" indent="-28575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charset="0"/>
              <a:buBlip>
                <a:blip r:embed="rId5"/>
              </a:buBlip>
              <a:tabLst/>
              <a:defRPr sz="2400">
                <a:solidFill>
                  <a:srgbClr val="004B8D"/>
                </a:solidFill>
              </a:defRPr>
            </a:lvl1pPr>
            <a:lvl2pPr marL="742950" indent="-285750" algn="just">
              <a:buFont typeface="Wingdings" pitchFamily="2" charset="2"/>
              <a:buChar char="Ø"/>
              <a:defRPr sz="2000">
                <a:solidFill>
                  <a:srgbClr val="004B8D"/>
                </a:solidFill>
              </a:defRPr>
            </a:lvl2pPr>
            <a:lvl3pPr algn="just">
              <a:defRPr sz="1800">
                <a:solidFill>
                  <a:srgbClr val="004B8D"/>
                </a:solidFill>
              </a:defRPr>
            </a:lvl3pPr>
            <a:lvl4pPr>
              <a:defRPr sz="1600">
                <a:solidFill>
                  <a:srgbClr val="004B8D"/>
                </a:solidFill>
              </a:defRPr>
            </a:lvl4pPr>
            <a:lvl5pPr>
              <a:defRPr sz="1200">
                <a:solidFill>
                  <a:srgbClr val="004B8D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4133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obsah 3"/>
          <p:cNvSpPr>
            <a:spLocks noGrp="1"/>
          </p:cNvSpPr>
          <p:nvPr>
            <p:ph sz="quarter" idx="10"/>
          </p:nvPr>
        </p:nvSpPr>
        <p:spPr>
          <a:xfrm>
            <a:off x="467544" y="908719"/>
            <a:ext cx="8208912" cy="4745955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0641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bez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5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93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2 - úvo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0"/>
          <p:cNvSpPr/>
          <p:nvPr userDrawn="1"/>
        </p:nvSpPr>
        <p:spPr>
          <a:xfrm>
            <a:off x="4851400" y="2844800"/>
            <a:ext cx="4292600" cy="40132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8"/>
          <p:cNvSpPr/>
          <p:nvPr userDrawn="1"/>
        </p:nvSpPr>
        <p:spPr>
          <a:xfrm>
            <a:off x="2320925" y="6021388"/>
            <a:ext cx="2174875" cy="83661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8" y="2759075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ovéPole 10"/>
          <p:cNvSpPr txBox="1">
            <a:spLocks noChangeArrowheads="1"/>
          </p:cNvSpPr>
          <p:nvPr userDrawn="1"/>
        </p:nvSpPr>
        <p:spPr bwMode="auto">
          <a:xfrm>
            <a:off x="468313" y="5267325"/>
            <a:ext cx="288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2000" dirty="0" smtClean="0">
                <a:solidFill>
                  <a:prstClr val="white"/>
                </a:solidFill>
              </a:rPr>
              <a:t>2. prosince 2011, Praha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428349"/>
            <a:ext cx="8400008" cy="553998"/>
          </a:xfrm>
        </p:spPr>
        <p:txBody>
          <a:bodyPr lIns="0" tIns="0" rIns="0" bIns="0" anchor="t">
            <a:spAutoFit/>
          </a:bodyPr>
          <a:lstStyle>
            <a:lvl1pPr algn="l"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0784" y="2265410"/>
            <a:ext cx="8070031" cy="777136"/>
          </a:xfrm>
        </p:spPr>
        <p:txBody>
          <a:bodyPr lIns="0" tIns="342900" rIns="0" bIns="0">
            <a:spAutoFit/>
          </a:bodyPr>
          <a:lstStyle>
            <a:lvl1pPr marL="0" indent="0" algn="l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437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text 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1"/>
          <p:cNvSpPr/>
          <p:nvPr userDrawn="1"/>
        </p:nvSpPr>
        <p:spPr>
          <a:xfrm>
            <a:off x="0" y="-73025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6" name="Picture 8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ástupný symbol pro text 8"/>
          <p:cNvSpPr>
            <a:spLocks noGrp="1"/>
          </p:cNvSpPr>
          <p:nvPr>
            <p:ph type="body" sz="quarter" idx="13"/>
          </p:nvPr>
        </p:nvSpPr>
        <p:spPr>
          <a:xfrm>
            <a:off x="467543" y="596586"/>
            <a:ext cx="8208912" cy="5230056"/>
          </a:xfrm>
        </p:spPr>
        <p:txBody>
          <a:bodyPr lIns="0" tIns="360000" rIns="0" bIns="0"/>
          <a:lstStyle>
            <a:lvl1pPr marL="285750" marR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charset="0"/>
              <a:buBlip>
                <a:blip r:embed="rId5"/>
              </a:buBlip>
              <a:tabLst/>
              <a:defRPr sz="2400">
                <a:solidFill>
                  <a:srgbClr val="004B8D"/>
                </a:solidFill>
              </a:defRPr>
            </a:lvl1pPr>
            <a:lvl2pPr marL="742950" indent="-285750" algn="just">
              <a:buFont typeface="Wingdings" pitchFamily="2" charset="2"/>
              <a:buChar char="Ø"/>
              <a:defRPr sz="2000">
                <a:solidFill>
                  <a:srgbClr val="004B8D"/>
                </a:solidFill>
              </a:defRPr>
            </a:lvl2pPr>
            <a:lvl3pPr algn="just">
              <a:defRPr sz="1800">
                <a:solidFill>
                  <a:srgbClr val="004B8D"/>
                </a:solidFill>
              </a:defRPr>
            </a:lvl3pPr>
            <a:lvl4pPr>
              <a:defRPr sz="1600">
                <a:solidFill>
                  <a:srgbClr val="004B8D"/>
                </a:solidFill>
              </a:defRPr>
            </a:lvl4pPr>
            <a:lvl5pPr>
              <a:defRPr sz="1200">
                <a:solidFill>
                  <a:srgbClr val="004B8D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056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obsah 3"/>
          <p:cNvSpPr>
            <a:spLocks noGrp="1"/>
          </p:cNvSpPr>
          <p:nvPr>
            <p:ph sz="quarter" idx="10"/>
          </p:nvPr>
        </p:nvSpPr>
        <p:spPr>
          <a:xfrm>
            <a:off x="467544" y="908719"/>
            <a:ext cx="8208912" cy="4745955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5507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bez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5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842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2 - úvo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0"/>
          <p:cNvSpPr/>
          <p:nvPr userDrawn="1"/>
        </p:nvSpPr>
        <p:spPr>
          <a:xfrm>
            <a:off x="4851400" y="2844800"/>
            <a:ext cx="4292600" cy="40132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8"/>
          <p:cNvSpPr/>
          <p:nvPr userDrawn="1"/>
        </p:nvSpPr>
        <p:spPr>
          <a:xfrm>
            <a:off x="2320925" y="6021388"/>
            <a:ext cx="2174875" cy="83661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8" y="2759075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ovéPole 10"/>
          <p:cNvSpPr txBox="1">
            <a:spLocks noChangeArrowheads="1"/>
          </p:cNvSpPr>
          <p:nvPr userDrawn="1"/>
        </p:nvSpPr>
        <p:spPr bwMode="auto">
          <a:xfrm>
            <a:off x="468313" y="5267325"/>
            <a:ext cx="288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2000" dirty="0" smtClean="0">
                <a:solidFill>
                  <a:prstClr val="white"/>
                </a:solidFill>
              </a:rPr>
              <a:t>2. prosince 2011, Praha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428349"/>
            <a:ext cx="8400008" cy="553998"/>
          </a:xfrm>
        </p:spPr>
        <p:txBody>
          <a:bodyPr lIns="0" tIns="0" rIns="0" bIns="0" anchor="t">
            <a:spAutoFit/>
          </a:bodyPr>
          <a:lstStyle>
            <a:lvl1pPr algn="l"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0784" y="2265410"/>
            <a:ext cx="8070031" cy="777136"/>
          </a:xfrm>
        </p:spPr>
        <p:txBody>
          <a:bodyPr lIns="0" tIns="342900" rIns="0" bIns="0">
            <a:spAutoFit/>
          </a:bodyPr>
          <a:lstStyle>
            <a:lvl1pPr marL="0" indent="0" algn="l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30262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text 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1"/>
          <p:cNvSpPr/>
          <p:nvPr userDrawn="1"/>
        </p:nvSpPr>
        <p:spPr>
          <a:xfrm>
            <a:off x="0" y="-73025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6" name="Picture 8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ástupný symbol pro text 8"/>
          <p:cNvSpPr>
            <a:spLocks noGrp="1"/>
          </p:cNvSpPr>
          <p:nvPr>
            <p:ph type="body" sz="quarter" idx="13"/>
          </p:nvPr>
        </p:nvSpPr>
        <p:spPr>
          <a:xfrm>
            <a:off x="467543" y="596586"/>
            <a:ext cx="8208912" cy="5230056"/>
          </a:xfrm>
        </p:spPr>
        <p:txBody>
          <a:bodyPr lIns="0" tIns="360000" rIns="0" bIns="0"/>
          <a:lstStyle>
            <a:lvl1pPr marL="285750" marR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charset="0"/>
              <a:buBlip>
                <a:blip r:embed="rId5"/>
              </a:buBlip>
              <a:tabLst/>
              <a:defRPr sz="2400">
                <a:solidFill>
                  <a:srgbClr val="004B8D"/>
                </a:solidFill>
              </a:defRPr>
            </a:lvl1pPr>
            <a:lvl2pPr marL="742950" indent="-285750" algn="just">
              <a:buFont typeface="Wingdings" pitchFamily="2" charset="2"/>
              <a:buChar char="Ø"/>
              <a:defRPr sz="2000">
                <a:solidFill>
                  <a:srgbClr val="004B8D"/>
                </a:solidFill>
              </a:defRPr>
            </a:lvl2pPr>
            <a:lvl3pPr algn="just">
              <a:defRPr sz="1800">
                <a:solidFill>
                  <a:srgbClr val="004B8D"/>
                </a:solidFill>
              </a:defRPr>
            </a:lvl3pPr>
            <a:lvl4pPr>
              <a:defRPr sz="1600">
                <a:solidFill>
                  <a:srgbClr val="004B8D"/>
                </a:solidFill>
              </a:defRPr>
            </a:lvl4pPr>
            <a:lvl5pPr>
              <a:defRPr sz="1200">
                <a:solidFill>
                  <a:srgbClr val="004B8D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67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text 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1"/>
          <p:cNvSpPr/>
          <p:nvPr userDrawn="1"/>
        </p:nvSpPr>
        <p:spPr>
          <a:xfrm>
            <a:off x="0" y="-73025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6" name="Picture 8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ástupný symbol pro text 8"/>
          <p:cNvSpPr>
            <a:spLocks noGrp="1"/>
          </p:cNvSpPr>
          <p:nvPr>
            <p:ph type="body" sz="quarter" idx="13"/>
          </p:nvPr>
        </p:nvSpPr>
        <p:spPr>
          <a:xfrm>
            <a:off x="467543" y="596586"/>
            <a:ext cx="8208912" cy="5230056"/>
          </a:xfrm>
        </p:spPr>
        <p:txBody>
          <a:bodyPr lIns="0" tIns="360000" rIns="0" bIns="0"/>
          <a:lstStyle>
            <a:lvl1pPr marL="285750" marR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 charset="0"/>
              <a:buBlip>
                <a:blip r:embed="rId5"/>
              </a:buBlip>
              <a:tabLst/>
              <a:defRPr sz="2400">
                <a:solidFill>
                  <a:srgbClr val="004B8D"/>
                </a:solidFill>
              </a:defRPr>
            </a:lvl1pPr>
            <a:lvl2pPr marL="742950" indent="-285750" algn="just">
              <a:buFont typeface="Wingdings" pitchFamily="2" charset="2"/>
              <a:buChar char="Ø"/>
              <a:defRPr sz="2000">
                <a:solidFill>
                  <a:srgbClr val="004B8D"/>
                </a:solidFill>
              </a:defRPr>
            </a:lvl2pPr>
            <a:lvl3pPr algn="just">
              <a:defRPr sz="1800">
                <a:solidFill>
                  <a:srgbClr val="004B8D"/>
                </a:solidFill>
              </a:defRPr>
            </a:lvl3pPr>
            <a:lvl4pPr>
              <a:defRPr sz="1600">
                <a:solidFill>
                  <a:srgbClr val="004B8D"/>
                </a:solidFill>
              </a:defRPr>
            </a:lvl4pPr>
            <a:lvl5pPr>
              <a:defRPr sz="1200">
                <a:solidFill>
                  <a:srgbClr val="004B8D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73161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obsah 3"/>
          <p:cNvSpPr>
            <a:spLocks noGrp="1"/>
          </p:cNvSpPr>
          <p:nvPr>
            <p:ph sz="quarter" idx="10"/>
          </p:nvPr>
        </p:nvSpPr>
        <p:spPr>
          <a:xfrm>
            <a:off x="467544" y="908719"/>
            <a:ext cx="8208912" cy="4745955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11761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bez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5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67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obsah 3"/>
          <p:cNvSpPr>
            <a:spLocks noGrp="1"/>
          </p:cNvSpPr>
          <p:nvPr>
            <p:ph sz="quarter" idx="10"/>
          </p:nvPr>
        </p:nvSpPr>
        <p:spPr>
          <a:xfrm>
            <a:off x="467544" y="908719"/>
            <a:ext cx="8208912" cy="4745955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50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bez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5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81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2 - text 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1"/>
          <p:cNvSpPr/>
          <p:nvPr userDrawn="1"/>
        </p:nvSpPr>
        <p:spPr>
          <a:xfrm>
            <a:off x="0" y="0"/>
            <a:ext cx="9144000" cy="6027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6" name="Picture 8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ástupný symbol pro text 8"/>
          <p:cNvSpPr>
            <a:spLocks noGrp="1"/>
          </p:cNvSpPr>
          <p:nvPr>
            <p:ph type="body" sz="quarter" idx="13"/>
          </p:nvPr>
        </p:nvSpPr>
        <p:spPr>
          <a:xfrm>
            <a:off x="467543" y="666750"/>
            <a:ext cx="8208912" cy="5118229"/>
          </a:xfrm>
        </p:spPr>
        <p:txBody>
          <a:bodyPr lIns="0" tIns="360000" rIns="0" bIns="0"/>
          <a:lstStyle>
            <a:lvl1pPr marL="285750" marR="0" indent="-28575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charset="0"/>
              <a:buBlip>
                <a:blip r:embed="rId4"/>
              </a:buBlip>
              <a:tabLst/>
              <a:defRPr sz="2400">
                <a:solidFill>
                  <a:srgbClr val="004B8D"/>
                </a:solidFill>
                <a:latin typeface="Calibri" pitchFamily="34" charset="0"/>
                <a:cs typeface="Calibri" pitchFamily="34" charset="0"/>
              </a:defRPr>
            </a:lvl1pPr>
            <a:lvl2pPr marL="742950" indent="-285750" algn="just">
              <a:buFont typeface="Wingdings" pitchFamily="2" charset="2"/>
              <a:buChar char="Ø"/>
              <a:defRPr sz="2200">
                <a:solidFill>
                  <a:srgbClr val="004B8D"/>
                </a:solidFill>
                <a:latin typeface="Calibri" pitchFamily="34" charset="0"/>
                <a:cs typeface="Calibri" pitchFamily="34" charset="0"/>
              </a:defRPr>
            </a:lvl2pPr>
            <a:lvl3pPr algn="just">
              <a:defRPr sz="2000">
                <a:solidFill>
                  <a:srgbClr val="004B8D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800">
                <a:solidFill>
                  <a:srgbClr val="004B8D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600">
                <a:solidFill>
                  <a:srgbClr val="004B8D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67544" y="339762"/>
            <a:ext cx="8208912" cy="430887"/>
          </a:xfrm>
        </p:spPr>
        <p:txBody>
          <a:bodyPr wrap="square" lIns="0" tIns="0" rIns="0" bIns="0" anchor="t">
            <a:spAutoFit/>
          </a:bodyPr>
          <a:lstStyle>
            <a:lvl1pPr marL="0" indent="0" algn="l">
              <a:defRPr sz="2800" b="0">
                <a:solidFill>
                  <a:srgbClr val="13B5EA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7247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2 - úvod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0"/>
          <p:cNvSpPr/>
          <p:nvPr userDrawn="1"/>
        </p:nvSpPr>
        <p:spPr>
          <a:xfrm>
            <a:off x="4851400" y="2844800"/>
            <a:ext cx="4292600" cy="401320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8"/>
          <p:cNvSpPr/>
          <p:nvPr userDrawn="1"/>
        </p:nvSpPr>
        <p:spPr>
          <a:xfrm>
            <a:off x="2320925" y="6021388"/>
            <a:ext cx="2174875" cy="83661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8" y="2759075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ovéPole 10"/>
          <p:cNvSpPr txBox="1">
            <a:spLocks noChangeArrowheads="1"/>
          </p:cNvSpPr>
          <p:nvPr userDrawn="1"/>
        </p:nvSpPr>
        <p:spPr bwMode="auto">
          <a:xfrm>
            <a:off x="468313" y="5267325"/>
            <a:ext cx="3432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2400" dirty="0" smtClean="0">
                <a:solidFill>
                  <a:prstClr val="white"/>
                </a:solidFill>
              </a:rPr>
              <a:t>5. prosince 2011, Praha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428349"/>
            <a:ext cx="8400008" cy="615553"/>
          </a:xfrm>
        </p:spPr>
        <p:txBody>
          <a:bodyPr lIns="0" tIns="0" rIns="0" bIns="0" anchor="t">
            <a:sp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0784" y="2265410"/>
            <a:ext cx="8070031" cy="838691"/>
          </a:xfrm>
        </p:spPr>
        <p:txBody>
          <a:bodyPr lIns="0" tIns="342900" rIns="0" bIns="0">
            <a:spAutoFit/>
          </a:bodyPr>
          <a:lstStyle>
            <a:lvl1pPr marL="0" indent="0" algn="l">
              <a:buNone/>
              <a:defRPr sz="3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145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text 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11"/>
          <p:cNvSpPr/>
          <p:nvPr userDrawn="1"/>
        </p:nvSpPr>
        <p:spPr>
          <a:xfrm>
            <a:off x="0" y="-73025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6" name="Picture 8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ástupný symbol pro text 8"/>
          <p:cNvSpPr>
            <a:spLocks noGrp="1"/>
          </p:cNvSpPr>
          <p:nvPr>
            <p:ph type="body" sz="quarter" idx="13"/>
          </p:nvPr>
        </p:nvSpPr>
        <p:spPr>
          <a:xfrm>
            <a:off x="467544" y="893135"/>
            <a:ext cx="8208912" cy="4761540"/>
          </a:xfrm>
        </p:spPr>
        <p:txBody>
          <a:bodyPr lIns="0" tIns="360000" rIns="0" bIns="0"/>
          <a:lstStyle>
            <a:lvl1pPr marL="285750" marR="0" indent="-28575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charset="0"/>
              <a:buBlip>
                <a:blip r:embed="rId5"/>
              </a:buBlip>
              <a:tabLst/>
              <a:defRPr sz="2400">
                <a:solidFill>
                  <a:srgbClr val="004B8D"/>
                </a:solidFill>
              </a:defRPr>
            </a:lvl1pPr>
            <a:lvl2pPr marL="742950" indent="-285750" algn="just">
              <a:buFont typeface="Wingdings" pitchFamily="2" charset="2"/>
              <a:buChar char="Ø"/>
              <a:defRPr sz="2000">
                <a:solidFill>
                  <a:srgbClr val="004B8D"/>
                </a:solidFill>
              </a:defRPr>
            </a:lvl2pPr>
            <a:lvl3pPr algn="just">
              <a:defRPr sz="1800">
                <a:solidFill>
                  <a:srgbClr val="004B8D"/>
                </a:solidFill>
              </a:defRPr>
            </a:lvl3pPr>
            <a:lvl4pPr>
              <a:defRPr sz="1600">
                <a:solidFill>
                  <a:srgbClr val="004B8D"/>
                </a:solidFill>
              </a:defRPr>
            </a:lvl4pPr>
            <a:lvl5pPr>
              <a:defRPr sz="1200">
                <a:solidFill>
                  <a:srgbClr val="004B8D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1410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6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7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ástupný symbol pro obsah 3"/>
          <p:cNvSpPr>
            <a:spLocks noGrp="1"/>
          </p:cNvSpPr>
          <p:nvPr>
            <p:ph sz="quarter" idx="10"/>
          </p:nvPr>
        </p:nvSpPr>
        <p:spPr>
          <a:xfrm>
            <a:off x="467544" y="908719"/>
            <a:ext cx="8208912" cy="4745955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581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2 - bez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11"/>
          <p:cNvSpPr/>
          <p:nvPr userDrawn="1"/>
        </p:nvSpPr>
        <p:spPr>
          <a:xfrm>
            <a:off x="0" y="0"/>
            <a:ext cx="9144000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5975350"/>
            <a:ext cx="9144000" cy="882650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>
              <a:solidFill>
                <a:prstClr val="white"/>
              </a:solidFill>
              <a:latin typeface="Calibri" pitchFamily="34" charset="0"/>
            </a:endParaRPr>
          </a:p>
        </p:txBody>
      </p:sp>
      <p:pic>
        <p:nvPicPr>
          <p:cNvPr id="5" name="Picture 5" descr="D:\3 Projekty\MPO\prezentace OPPI\podklady\EU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6169025"/>
            <a:ext cx="2921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D:\3 Projekty\MPO\prezentace OPPI\podklady\OPPI-white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6173788"/>
            <a:ext cx="157321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425" y="6100763"/>
            <a:ext cx="1243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467543" y="339762"/>
            <a:ext cx="8400009" cy="430887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13B5EA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8860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emf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813" y="3632200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44500" y="446088"/>
            <a:ext cx="8256588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2052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44500" y="1600200"/>
            <a:ext cx="82423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053" name="TextovéPole 9"/>
          <p:cNvSpPr txBox="1">
            <a:spLocks noChangeArrowheads="1"/>
          </p:cNvSpPr>
          <p:nvPr userDrawn="1"/>
        </p:nvSpPr>
        <p:spPr bwMode="auto">
          <a:xfrm>
            <a:off x="2771775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Ing. Martin Kocourek</a:t>
            </a:r>
            <a:b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</a:b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ministr průmyslu a obchodu</a:t>
            </a:r>
          </a:p>
        </p:txBody>
      </p:sp>
      <p:sp>
        <p:nvSpPr>
          <p:cNvPr id="2054" name="TextovéPole 10"/>
          <p:cNvSpPr txBox="1">
            <a:spLocks noChangeArrowheads="1"/>
          </p:cNvSpPr>
          <p:nvPr userDrawn="1"/>
        </p:nvSpPr>
        <p:spPr bwMode="auto">
          <a:xfrm>
            <a:off x="444500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ZPĚT NA VRCHOL – INSTITUCE, INOVACE A INFRASTRUKTURA</a:t>
            </a:r>
          </a:p>
        </p:txBody>
      </p:sp>
    </p:spTree>
    <p:extLst>
      <p:ext uri="{BB962C8B-B14F-4D97-AF65-F5344CB8AC3E}">
        <p14:creationId xmlns:p14="http://schemas.microsoft.com/office/powerpoint/2010/main" val="148350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700" r:id="rId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Calibri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Calibri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813" y="3632200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44500" y="446088"/>
            <a:ext cx="8256588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2052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44500" y="1600200"/>
            <a:ext cx="82423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053" name="TextovéPole 9"/>
          <p:cNvSpPr txBox="1">
            <a:spLocks noChangeArrowheads="1"/>
          </p:cNvSpPr>
          <p:nvPr userDrawn="1"/>
        </p:nvSpPr>
        <p:spPr bwMode="auto">
          <a:xfrm>
            <a:off x="2771775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Ing. Martin Kocourek</a:t>
            </a:r>
            <a:b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</a:b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ministr průmyslu a obchodu</a:t>
            </a:r>
          </a:p>
        </p:txBody>
      </p:sp>
      <p:sp>
        <p:nvSpPr>
          <p:cNvPr id="2054" name="TextovéPole 10"/>
          <p:cNvSpPr txBox="1">
            <a:spLocks noChangeArrowheads="1"/>
          </p:cNvSpPr>
          <p:nvPr userDrawn="1"/>
        </p:nvSpPr>
        <p:spPr bwMode="auto">
          <a:xfrm>
            <a:off x="444500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ZPĚT NA VRCHOL – INSTITUCE, INOVACE A INFRASTRUKTURA</a:t>
            </a:r>
          </a:p>
        </p:txBody>
      </p:sp>
    </p:spTree>
    <p:extLst>
      <p:ext uri="{BB962C8B-B14F-4D97-AF65-F5344CB8AC3E}">
        <p14:creationId xmlns:p14="http://schemas.microsoft.com/office/powerpoint/2010/main" val="67683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Calibri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Calibri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813" y="3632200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44500" y="446088"/>
            <a:ext cx="8256588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2052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44500" y="1600200"/>
            <a:ext cx="82423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053" name="TextovéPole 9"/>
          <p:cNvSpPr txBox="1">
            <a:spLocks noChangeArrowheads="1"/>
          </p:cNvSpPr>
          <p:nvPr userDrawn="1"/>
        </p:nvSpPr>
        <p:spPr bwMode="auto">
          <a:xfrm>
            <a:off x="2771775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Ing. Martin Kocourek</a:t>
            </a:r>
            <a:b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</a:b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ministr průmyslu a obchodu</a:t>
            </a:r>
          </a:p>
        </p:txBody>
      </p:sp>
      <p:sp>
        <p:nvSpPr>
          <p:cNvPr id="2054" name="TextovéPole 10"/>
          <p:cNvSpPr txBox="1">
            <a:spLocks noChangeArrowheads="1"/>
          </p:cNvSpPr>
          <p:nvPr userDrawn="1"/>
        </p:nvSpPr>
        <p:spPr bwMode="auto">
          <a:xfrm>
            <a:off x="444500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ZPĚT NA VRCHOL – INSTITUCE, INOVACE A INFRASTRUKTURA</a:t>
            </a:r>
          </a:p>
        </p:txBody>
      </p:sp>
    </p:spTree>
    <p:extLst>
      <p:ext uri="{BB962C8B-B14F-4D97-AF65-F5344CB8AC3E}">
        <p14:creationId xmlns:p14="http://schemas.microsoft.com/office/powerpoint/2010/main" val="226802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Calibri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Calibri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813" y="3632200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44500" y="446088"/>
            <a:ext cx="8256588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2052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44500" y="1600200"/>
            <a:ext cx="82423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053" name="TextovéPole 9"/>
          <p:cNvSpPr txBox="1">
            <a:spLocks noChangeArrowheads="1"/>
          </p:cNvSpPr>
          <p:nvPr userDrawn="1"/>
        </p:nvSpPr>
        <p:spPr bwMode="auto">
          <a:xfrm>
            <a:off x="2771775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Ing. Martin Kocourek</a:t>
            </a:r>
            <a:b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</a:b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ministr průmyslu a obchodu</a:t>
            </a:r>
          </a:p>
        </p:txBody>
      </p:sp>
      <p:sp>
        <p:nvSpPr>
          <p:cNvPr id="2054" name="TextovéPole 10"/>
          <p:cNvSpPr txBox="1">
            <a:spLocks noChangeArrowheads="1"/>
          </p:cNvSpPr>
          <p:nvPr userDrawn="1"/>
        </p:nvSpPr>
        <p:spPr bwMode="auto">
          <a:xfrm>
            <a:off x="444500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ZPĚT NA VRCHOL – INSTITUCE, INOVACE A INFRASTRUKTURA</a:t>
            </a:r>
          </a:p>
        </p:txBody>
      </p:sp>
    </p:spTree>
    <p:extLst>
      <p:ext uri="{BB962C8B-B14F-4D97-AF65-F5344CB8AC3E}">
        <p14:creationId xmlns:p14="http://schemas.microsoft.com/office/powerpoint/2010/main" val="364402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Calibri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Calibri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813" y="3632200"/>
            <a:ext cx="4052887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44500" y="446088"/>
            <a:ext cx="8256588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2052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44500" y="1600200"/>
            <a:ext cx="82423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053" name="TextovéPole 9"/>
          <p:cNvSpPr txBox="1">
            <a:spLocks noChangeArrowheads="1"/>
          </p:cNvSpPr>
          <p:nvPr userDrawn="1"/>
        </p:nvSpPr>
        <p:spPr bwMode="auto">
          <a:xfrm>
            <a:off x="2771775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Ing. Martin Kocourek</a:t>
            </a:r>
            <a:b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</a:b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ministr průmyslu a obchodu</a:t>
            </a:r>
          </a:p>
        </p:txBody>
      </p:sp>
      <p:sp>
        <p:nvSpPr>
          <p:cNvPr id="2054" name="TextovéPole 10"/>
          <p:cNvSpPr txBox="1">
            <a:spLocks noChangeArrowheads="1"/>
          </p:cNvSpPr>
          <p:nvPr userDrawn="1"/>
        </p:nvSpPr>
        <p:spPr bwMode="auto">
          <a:xfrm>
            <a:off x="444500" y="6100763"/>
            <a:ext cx="18764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9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ZPĚT NA VRCHOL – INSTITUCE, INOVACE A INFRASTRUKTURA</a:t>
            </a:r>
          </a:p>
        </p:txBody>
      </p:sp>
    </p:spTree>
    <p:extLst>
      <p:ext uri="{BB962C8B-B14F-4D97-AF65-F5344CB8AC3E}">
        <p14:creationId xmlns:p14="http://schemas.microsoft.com/office/powerpoint/2010/main" val="247807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Calibri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Calibri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url?sa=i&amp;rct=j&amp;q=&amp;esrc=s&amp;frm=1&amp;source=images&amp;cd=&amp;docid=47jLjLuPoEcy_M&amp;tbnid=fc49w71BmFJkHM:&amp;ved=0CAUQjRw&amp;url=http://inovacnipodnikani.cz/aktuality/?id=462&amp;ei=yKxvUvbuPI3DswbU-YDYDA&amp;bvm=bv.55123115,d.Yms&amp;psig=AFQjCNFeQmNcuOBI7WRNNyT8FWPW0Tn40g&amp;ust=1383136774880531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ctrTitle"/>
          </p:nvPr>
        </p:nvSpPr>
        <p:spPr>
          <a:xfrm>
            <a:off x="444500" y="446088"/>
            <a:ext cx="8242300" cy="1107996"/>
          </a:xfrm>
        </p:spPr>
        <p:txBody>
          <a:bodyPr/>
          <a:lstStyle/>
          <a:p>
            <a:r>
              <a:rPr lang="cs-CZ" dirty="0"/>
              <a:t>Kreativita a fondy EU z pohledu Ministerstva průmyslu a obchodu</a:t>
            </a:r>
            <a:endParaRPr lang="cs-CZ" dirty="0" smtClean="0"/>
          </a:p>
        </p:txBody>
      </p:sp>
      <p:sp>
        <p:nvSpPr>
          <p:cNvPr id="19459" name="Podnadpis 2"/>
          <p:cNvSpPr>
            <a:spLocks noGrp="1"/>
          </p:cNvSpPr>
          <p:nvPr>
            <p:ph type="subTitle" idx="1"/>
          </p:nvPr>
        </p:nvSpPr>
        <p:spPr>
          <a:xfrm>
            <a:off x="444500" y="2347913"/>
            <a:ext cx="8242300" cy="1220787"/>
          </a:xfrm>
        </p:spPr>
        <p:txBody>
          <a:bodyPr/>
          <a:lstStyle/>
          <a:p>
            <a:r>
              <a:rPr lang="cs-CZ" dirty="0" smtClean="0"/>
              <a:t>Ing. Jan Dejl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oradce ředitele sekce fondů EU, MPO</a:t>
            </a:r>
          </a:p>
        </p:txBody>
      </p:sp>
    </p:spTree>
    <p:extLst>
      <p:ext uri="{BB962C8B-B14F-4D97-AF65-F5344CB8AC3E}">
        <p14:creationId xmlns:p14="http://schemas.microsoft.com/office/powerpoint/2010/main" val="214349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9224" y="404664"/>
            <a:ext cx="8305551" cy="430887"/>
          </a:xfrm>
        </p:spPr>
        <p:txBody>
          <a:bodyPr/>
          <a:lstStyle/>
          <a:p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Návrh prioritních os OP PIK </a:t>
            </a:r>
            <a:endParaRPr lang="cs-CZ" sz="2800" b="1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Skupina 2"/>
          <p:cNvGrpSpPr/>
          <p:nvPr/>
        </p:nvGrpSpPr>
        <p:grpSpPr>
          <a:xfrm>
            <a:off x="395536" y="1033407"/>
            <a:ext cx="8568951" cy="4845026"/>
            <a:chOff x="395536" y="1033407"/>
            <a:chExt cx="8568951" cy="4845026"/>
          </a:xfrm>
        </p:grpSpPr>
        <p:sp>
          <p:nvSpPr>
            <p:cNvPr id="5" name="TextovéPole 4"/>
            <p:cNvSpPr txBox="1"/>
            <p:nvPr/>
          </p:nvSpPr>
          <p:spPr>
            <a:xfrm>
              <a:off x="395536" y="1033407"/>
              <a:ext cx="835292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spcBef>
                  <a:spcPts val="300"/>
                </a:spcBef>
                <a:spcAft>
                  <a:spcPts val="300"/>
                </a:spcAft>
                <a:buBlip>
                  <a:blip r:embed="rId2"/>
                </a:buBlip>
              </a:pPr>
              <a:r>
                <a:rPr lang="cs-CZ" sz="2200" dirty="0" smtClean="0">
                  <a:solidFill>
                    <a:srgbClr val="004B8D"/>
                  </a:solidFill>
                  <a:latin typeface="Calibri" pitchFamily="34" charset="0"/>
                </a:rPr>
                <a:t>Menší počet tematicky více koncentrovaných priorit</a:t>
              </a:r>
            </a:p>
          </p:txBody>
        </p:sp>
        <p:graphicFrame>
          <p:nvGraphicFramePr>
            <p:cNvPr id="6" name="Diagram 5"/>
            <p:cNvGraphicFramePr/>
            <p:nvPr>
              <p:extLst>
                <p:ext uri="{D42A27DB-BD31-4B8C-83A1-F6EECF244321}">
                  <p14:modId xmlns:p14="http://schemas.microsoft.com/office/powerpoint/2010/main" val="2388850651"/>
                </p:ext>
              </p:extLst>
            </p:nvPr>
          </p:nvGraphicFramePr>
          <p:xfrm>
            <a:off x="409432" y="1412776"/>
            <a:ext cx="8555055" cy="446565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6417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73075" y="446088"/>
            <a:ext cx="8228013" cy="430212"/>
          </a:xfrm>
        </p:spPr>
        <p:txBody>
          <a:bodyPr/>
          <a:lstStyle/>
          <a:p>
            <a:pPr eaLnBrk="1" hangingPunct="1"/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Operační program MPO pro období 2014 - 2020</a:t>
            </a:r>
          </a:p>
        </p:txBody>
      </p:sp>
      <p:sp>
        <p:nvSpPr>
          <p:cNvPr id="28675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41268" y="4060825"/>
            <a:ext cx="2205120" cy="1585913"/>
          </a:xfrm>
        </p:spPr>
        <p:txBody>
          <a:bodyPr/>
          <a:lstStyle/>
          <a:p>
            <a:pPr marL="0" eaLnBrk="1" hangingPunct="1">
              <a:buFont typeface="Arial" charset="0"/>
              <a:buNone/>
            </a:pPr>
            <a:r>
              <a:rPr lang="pl-PL" sz="1900" b="1" dirty="0" smtClean="0">
                <a:latin typeface="Calibri" pitchFamily="34" charset="0"/>
                <a:cs typeface="Calibri" pitchFamily="34" charset="0"/>
              </a:rPr>
              <a:t>Důraz na rozvojové podpory </a:t>
            </a:r>
          </a:p>
          <a:p>
            <a:pPr marL="0" eaLnBrk="1" hangingPunct="1">
              <a:buFont typeface="Arial" charset="0"/>
              <a:buNone/>
            </a:pPr>
            <a:r>
              <a:rPr lang="pl-PL" sz="1900" dirty="0" smtClean="0">
                <a:latin typeface="Calibri" pitchFamily="34" charset="0"/>
                <a:cs typeface="Calibri" pitchFamily="34" charset="0"/>
              </a:rPr>
              <a:t>+ počátek inovační podpory</a:t>
            </a:r>
          </a:p>
        </p:txBody>
      </p:sp>
      <p:sp>
        <p:nvSpPr>
          <p:cNvPr id="27652" name="Volný tvar 9"/>
          <p:cNvSpPr>
            <a:spLocks noChangeArrowheads="1"/>
          </p:cNvSpPr>
          <p:nvPr/>
        </p:nvSpPr>
        <p:spPr bwMode="auto">
          <a:xfrm>
            <a:off x="361950" y="2584450"/>
            <a:ext cx="2541588" cy="1476375"/>
          </a:xfrm>
          <a:custGeom>
            <a:avLst/>
            <a:gdLst>
              <a:gd name="T0" fmla="*/ 0 w 2437180"/>
              <a:gd name="T1" fmla="*/ 736657 h 1476763"/>
              <a:gd name="T2" fmla="*/ 1777984 w 2437180"/>
              <a:gd name="T3" fmla="*/ 0 h 1476763"/>
              <a:gd name="T4" fmla="*/ 3555969 w 2437180"/>
              <a:gd name="T5" fmla="*/ 736657 h 1476763"/>
              <a:gd name="T6" fmla="*/ 1777984 w 2437180"/>
              <a:gd name="T7" fmla="*/ 1473318 h 1476763"/>
              <a:gd name="T8" fmla="*/ 0 w 2437180"/>
              <a:gd name="T9" fmla="*/ 736657 h 14767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37180"/>
              <a:gd name="T16" fmla="*/ 0 h 1476763"/>
              <a:gd name="T17" fmla="*/ 2437180 w 2437180"/>
              <a:gd name="T18" fmla="*/ 1476763 h 14767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37180" h="1476763">
                <a:moveTo>
                  <a:pt x="0" y="738382"/>
                </a:moveTo>
                <a:cubicBezTo>
                  <a:pt x="0" y="330585"/>
                  <a:pt x="545581" y="0"/>
                  <a:pt x="1218590" y="0"/>
                </a:cubicBezTo>
                <a:cubicBezTo>
                  <a:pt x="1891599" y="0"/>
                  <a:pt x="2437180" y="330585"/>
                  <a:pt x="2437180" y="738382"/>
                </a:cubicBezTo>
                <a:cubicBezTo>
                  <a:pt x="2437180" y="1146179"/>
                  <a:pt x="1891599" y="1476764"/>
                  <a:pt x="1218590" y="1476764"/>
                </a:cubicBezTo>
                <a:cubicBezTo>
                  <a:pt x="545581" y="1476764"/>
                  <a:pt x="0" y="1146179"/>
                  <a:pt x="0" y="738382"/>
                </a:cubicBezTo>
                <a:close/>
              </a:path>
            </a:pathLst>
          </a:custGeom>
          <a:solidFill>
            <a:srgbClr val="13B5EA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79777" tIns="239127" rIns="379777" bIns="239127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cs-CZ" sz="2000" b="1" dirty="0">
                <a:solidFill>
                  <a:srgbClr val="FFFFFF"/>
                </a:solidFill>
                <a:latin typeface="Calibri" pitchFamily="34" charset="0"/>
              </a:rPr>
              <a:t>OPPP 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cs-CZ" sz="2000" b="1" dirty="0">
                <a:solidFill>
                  <a:srgbClr val="FFFFFF"/>
                </a:solidFill>
                <a:latin typeface="Calibri" pitchFamily="34" charset="0"/>
              </a:rPr>
              <a:t>2004 - 2006</a:t>
            </a:r>
          </a:p>
        </p:txBody>
      </p:sp>
      <p:sp>
        <p:nvSpPr>
          <p:cNvPr id="27653" name="Volný tvar 11"/>
          <p:cNvSpPr>
            <a:spLocks noChangeArrowheads="1"/>
          </p:cNvSpPr>
          <p:nvPr/>
        </p:nvSpPr>
        <p:spPr bwMode="auto">
          <a:xfrm>
            <a:off x="3252788" y="1841500"/>
            <a:ext cx="2522537" cy="1476375"/>
          </a:xfrm>
          <a:custGeom>
            <a:avLst/>
            <a:gdLst>
              <a:gd name="T0" fmla="*/ 0 w 2417210"/>
              <a:gd name="T1" fmla="*/ 736657 h 1476763"/>
              <a:gd name="T2" fmla="*/ 1773373 w 2417210"/>
              <a:gd name="T3" fmla="*/ 0 h 1476763"/>
              <a:gd name="T4" fmla="*/ 3546742 w 2417210"/>
              <a:gd name="T5" fmla="*/ 736657 h 1476763"/>
              <a:gd name="T6" fmla="*/ 1773373 w 2417210"/>
              <a:gd name="T7" fmla="*/ 1473318 h 1476763"/>
              <a:gd name="T8" fmla="*/ 0 w 2417210"/>
              <a:gd name="T9" fmla="*/ 736657 h 14767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17210"/>
              <a:gd name="T16" fmla="*/ 0 h 1476763"/>
              <a:gd name="T17" fmla="*/ 2417210 w 2417210"/>
              <a:gd name="T18" fmla="*/ 1476763 h 14767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17210" h="1476763">
                <a:moveTo>
                  <a:pt x="0" y="738382"/>
                </a:moveTo>
                <a:cubicBezTo>
                  <a:pt x="0" y="330585"/>
                  <a:pt x="541111" y="0"/>
                  <a:pt x="1208605" y="0"/>
                </a:cubicBezTo>
                <a:cubicBezTo>
                  <a:pt x="1876099" y="0"/>
                  <a:pt x="2417210" y="330585"/>
                  <a:pt x="2417210" y="738382"/>
                </a:cubicBezTo>
                <a:cubicBezTo>
                  <a:pt x="2417210" y="1146179"/>
                  <a:pt x="1876099" y="1476764"/>
                  <a:pt x="1208605" y="1476764"/>
                </a:cubicBezTo>
                <a:cubicBezTo>
                  <a:pt x="541111" y="1476764"/>
                  <a:pt x="0" y="1146179"/>
                  <a:pt x="0" y="738382"/>
                </a:cubicBezTo>
                <a:close/>
              </a:path>
            </a:pathLst>
          </a:custGeom>
          <a:solidFill>
            <a:srgbClr val="004B8D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76852" tIns="239127" rIns="376852" bIns="239127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cs-CZ" sz="2000" b="1" dirty="0">
                <a:solidFill>
                  <a:srgbClr val="FFFFFF"/>
                </a:solidFill>
                <a:latin typeface="Calibri" pitchFamily="34" charset="0"/>
              </a:rPr>
              <a:t>OPPI </a:t>
            </a:r>
          </a:p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cs-CZ" sz="2000" b="1" dirty="0">
                <a:solidFill>
                  <a:srgbClr val="FFFFFF"/>
                </a:solidFill>
                <a:latin typeface="Calibri" pitchFamily="34" charset="0"/>
              </a:rPr>
              <a:t>2007 - 2013</a:t>
            </a:r>
          </a:p>
        </p:txBody>
      </p:sp>
      <p:sp>
        <p:nvSpPr>
          <p:cNvPr id="27654" name="Volný tvar 13"/>
          <p:cNvSpPr>
            <a:spLocks noChangeArrowheads="1"/>
          </p:cNvSpPr>
          <p:nvPr/>
        </p:nvSpPr>
        <p:spPr bwMode="auto">
          <a:xfrm>
            <a:off x="6181725" y="1135063"/>
            <a:ext cx="2509838" cy="1563687"/>
          </a:xfrm>
          <a:custGeom>
            <a:avLst/>
            <a:gdLst>
              <a:gd name="T0" fmla="*/ 0 w 2406317"/>
              <a:gd name="T1" fmla="*/ 2871666 h 1329063"/>
              <a:gd name="T2" fmla="*/ 1757908 w 2406317"/>
              <a:gd name="T3" fmla="*/ 0 h 1329063"/>
              <a:gd name="T4" fmla="*/ 3515816 w 2406317"/>
              <a:gd name="T5" fmla="*/ 2871666 h 1329063"/>
              <a:gd name="T6" fmla="*/ 1757908 w 2406317"/>
              <a:gd name="T7" fmla="*/ 5743324 h 1329063"/>
              <a:gd name="T8" fmla="*/ 0 w 2406317"/>
              <a:gd name="T9" fmla="*/ 2871666 h 13290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6317"/>
              <a:gd name="T16" fmla="*/ 0 h 1329063"/>
              <a:gd name="T17" fmla="*/ 2406317 w 2406317"/>
              <a:gd name="T18" fmla="*/ 1329063 h 13290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6317" h="1329063">
                <a:moveTo>
                  <a:pt x="0" y="664532"/>
                </a:moveTo>
                <a:cubicBezTo>
                  <a:pt x="0" y="297521"/>
                  <a:pt x="538673" y="0"/>
                  <a:pt x="1203159" y="0"/>
                </a:cubicBezTo>
                <a:cubicBezTo>
                  <a:pt x="1867645" y="0"/>
                  <a:pt x="2406318" y="297521"/>
                  <a:pt x="2406318" y="664532"/>
                </a:cubicBezTo>
                <a:cubicBezTo>
                  <a:pt x="2406318" y="1031543"/>
                  <a:pt x="1867645" y="1329064"/>
                  <a:pt x="1203159" y="1329064"/>
                </a:cubicBezTo>
                <a:cubicBezTo>
                  <a:pt x="538673" y="1329064"/>
                  <a:pt x="0" y="1031543"/>
                  <a:pt x="0" y="664532"/>
                </a:cubicBezTo>
                <a:close/>
              </a:path>
            </a:pathLst>
          </a:custGeom>
          <a:solidFill>
            <a:srgbClr val="E30B0B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72717" tIns="214957" rIns="372717" bIns="214957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endParaRPr lang="cs-CZ" b="1" dirty="0" smtClean="0">
              <a:solidFill>
                <a:srgbClr val="FFFFFF"/>
              </a:solidFill>
              <a:latin typeface="Calibri" pitchFamily="34" charset="0"/>
            </a:endParaRPr>
          </a:p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endParaRPr lang="cs-CZ" sz="1500" b="1" dirty="0">
              <a:solidFill>
                <a:srgbClr val="FFFFFF"/>
              </a:solidFill>
              <a:latin typeface="Calibri" pitchFamily="34" charset="0"/>
            </a:endParaRPr>
          </a:p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cs-CZ" sz="2000" b="1" dirty="0" smtClean="0">
                <a:solidFill>
                  <a:srgbClr val="FFFFFF"/>
                </a:solidFill>
                <a:latin typeface="Calibri" pitchFamily="34" charset="0"/>
              </a:rPr>
              <a:t> 2014 - 2020</a:t>
            </a:r>
            <a:endParaRPr lang="cs-CZ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491345" y="3295650"/>
            <a:ext cx="2283980" cy="2379663"/>
          </a:xfrm>
          <a:prstGeom prst="rect">
            <a:avLst/>
          </a:prstGeom>
        </p:spPr>
        <p:txBody>
          <a:bodyPr lIns="0" tIns="360000" rIns="0" bIns="0">
            <a:normAutofit lnSpcReduction="10000"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cs-CZ" sz="2000" b="1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Důraz na inovační podpory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+ podpora </a:t>
            </a:r>
            <a:r>
              <a:rPr lang="cs-CZ" sz="2000" dirty="0" err="1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VaV</a:t>
            </a: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ve firmách (Potenciál), spolupráce mezi terciární </a:t>
            </a:r>
            <a:r>
              <a:rPr lang="cs-CZ" sz="20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sférou                          </a:t>
            </a: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a průmyslem</a:t>
            </a:r>
          </a:p>
        </p:txBody>
      </p:sp>
      <p:sp>
        <p:nvSpPr>
          <p:cNvPr id="28686" name="Text Placeholder 2"/>
          <p:cNvSpPr txBox="1">
            <a:spLocks/>
          </p:cNvSpPr>
          <p:nvPr/>
        </p:nvSpPr>
        <p:spPr bwMode="auto">
          <a:xfrm>
            <a:off x="6483927" y="2705100"/>
            <a:ext cx="2228273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0" rIns="0" bIns="0"/>
          <a:lstStyle>
            <a:lvl1pPr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cs-CZ" sz="2000" b="1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Důraz na znalostní ekonomiku, transfery technologií a spolupráci </a:t>
            </a:r>
            <a:r>
              <a:rPr lang="cs-CZ" sz="2000" b="1" dirty="0" err="1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VaV</a:t>
            </a:r>
            <a:r>
              <a:rPr lang="cs-CZ" sz="2000" b="1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cs-CZ" sz="2000" b="1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                        s </a:t>
            </a:r>
            <a:r>
              <a:rPr lang="cs-CZ" sz="2000" b="1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inovačními firmami</a:t>
            </a:r>
          </a:p>
        </p:txBody>
      </p:sp>
      <p:sp>
        <p:nvSpPr>
          <p:cNvPr id="28687" name="Volný tvar 10"/>
          <p:cNvSpPr>
            <a:spLocks noChangeArrowheads="1"/>
          </p:cNvSpPr>
          <p:nvPr/>
        </p:nvSpPr>
        <p:spPr bwMode="auto">
          <a:xfrm rot="-1029596">
            <a:off x="2886075" y="2667000"/>
            <a:ext cx="366713" cy="457200"/>
          </a:xfrm>
          <a:custGeom>
            <a:avLst/>
            <a:gdLst>
              <a:gd name="T0" fmla="*/ 0 w 351637"/>
              <a:gd name="T1" fmla="*/ 91849 h 456987"/>
              <a:gd name="T2" fmla="*/ 291035 w 351637"/>
              <a:gd name="T3" fmla="*/ 91849 h 456987"/>
              <a:gd name="T4" fmla="*/ 291035 w 351637"/>
              <a:gd name="T5" fmla="*/ 0 h 456987"/>
              <a:gd name="T6" fmla="*/ 582067 w 351637"/>
              <a:gd name="T7" fmla="*/ 229616 h 456987"/>
              <a:gd name="T8" fmla="*/ 291035 w 351637"/>
              <a:gd name="T9" fmla="*/ 459228 h 456987"/>
              <a:gd name="T10" fmla="*/ 291035 w 351637"/>
              <a:gd name="T11" fmla="*/ 367383 h 456987"/>
              <a:gd name="T12" fmla="*/ 0 w 351637"/>
              <a:gd name="T13" fmla="*/ 367383 h 456987"/>
              <a:gd name="T14" fmla="*/ 0 w 351637"/>
              <a:gd name="T15" fmla="*/ 91849 h 45698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1637"/>
              <a:gd name="T25" fmla="*/ 0 h 456987"/>
              <a:gd name="T26" fmla="*/ 351637 w 351637"/>
              <a:gd name="T27" fmla="*/ 456987 h 45698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1637" h="456987">
                <a:moveTo>
                  <a:pt x="0" y="91397"/>
                </a:moveTo>
                <a:lnTo>
                  <a:pt x="175819" y="91397"/>
                </a:lnTo>
                <a:lnTo>
                  <a:pt x="175819" y="0"/>
                </a:lnTo>
                <a:lnTo>
                  <a:pt x="351637" y="228494"/>
                </a:lnTo>
                <a:lnTo>
                  <a:pt x="175819" y="456987"/>
                </a:lnTo>
                <a:lnTo>
                  <a:pt x="175819" y="365590"/>
                </a:lnTo>
                <a:lnTo>
                  <a:pt x="0" y="365590"/>
                </a:lnTo>
                <a:lnTo>
                  <a:pt x="0" y="91397"/>
                </a:lnTo>
                <a:close/>
              </a:path>
            </a:pathLst>
          </a:custGeom>
          <a:solidFill>
            <a:srgbClr val="13B5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-1" tIns="91397" rIns="105491" bIns="91396" anchor="ctr"/>
          <a:lstStyle/>
          <a:p>
            <a:endParaRPr lang="cs-CZ"/>
          </a:p>
        </p:txBody>
      </p:sp>
      <p:sp>
        <p:nvSpPr>
          <p:cNvPr id="28688" name="Volný tvar 10"/>
          <p:cNvSpPr>
            <a:spLocks noChangeArrowheads="1"/>
          </p:cNvSpPr>
          <p:nvPr/>
        </p:nvSpPr>
        <p:spPr bwMode="auto">
          <a:xfrm rot="-1029596">
            <a:off x="5816600" y="2005013"/>
            <a:ext cx="366713" cy="457200"/>
          </a:xfrm>
          <a:custGeom>
            <a:avLst/>
            <a:gdLst>
              <a:gd name="T0" fmla="*/ 0 w 351637"/>
              <a:gd name="T1" fmla="*/ 91849 h 456987"/>
              <a:gd name="T2" fmla="*/ 291035 w 351637"/>
              <a:gd name="T3" fmla="*/ 91849 h 456987"/>
              <a:gd name="T4" fmla="*/ 291035 w 351637"/>
              <a:gd name="T5" fmla="*/ 0 h 456987"/>
              <a:gd name="T6" fmla="*/ 582067 w 351637"/>
              <a:gd name="T7" fmla="*/ 229616 h 456987"/>
              <a:gd name="T8" fmla="*/ 291035 w 351637"/>
              <a:gd name="T9" fmla="*/ 459228 h 456987"/>
              <a:gd name="T10" fmla="*/ 291035 w 351637"/>
              <a:gd name="T11" fmla="*/ 367383 h 456987"/>
              <a:gd name="T12" fmla="*/ 0 w 351637"/>
              <a:gd name="T13" fmla="*/ 367383 h 456987"/>
              <a:gd name="T14" fmla="*/ 0 w 351637"/>
              <a:gd name="T15" fmla="*/ 91849 h 45698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51637"/>
              <a:gd name="T25" fmla="*/ 0 h 456987"/>
              <a:gd name="T26" fmla="*/ 351637 w 351637"/>
              <a:gd name="T27" fmla="*/ 456987 h 45698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51637" h="456987">
                <a:moveTo>
                  <a:pt x="0" y="91397"/>
                </a:moveTo>
                <a:lnTo>
                  <a:pt x="175819" y="91397"/>
                </a:lnTo>
                <a:lnTo>
                  <a:pt x="175819" y="0"/>
                </a:lnTo>
                <a:lnTo>
                  <a:pt x="351637" y="228494"/>
                </a:lnTo>
                <a:lnTo>
                  <a:pt x="175819" y="456987"/>
                </a:lnTo>
                <a:lnTo>
                  <a:pt x="175819" y="365590"/>
                </a:lnTo>
                <a:lnTo>
                  <a:pt x="0" y="365590"/>
                </a:lnTo>
                <a:lnTo>
                  <a:pt x="0" y="91397"/>
                </a:lnTo>
                <a:close/>
              </a:path>
            </a:pathLst>
          </a:custGeom>
          <a:solidFill>
            <a:srgbClr val="004B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-1" tIns="91397" rIns="105491" bIns="91396" anchor="ctr"/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6131037" y="1436170"/>
            <a:ext cx="2701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OP Podnikání a inovace </a:t>
            </a:r>
          </a:p>
          <a:p>
            <a:pPr algn="ctr"/>
            <a:r>
              <a:rPr lang="cs-CZ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ro konkurenceschopnost </a:t>
            </a:r>
            <a:endParaRPr lang="cs-CZ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04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1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1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1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9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9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9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9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9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9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7" grpId="0"/>
      <p:bldP spid="28686" grpId="0"/>
      <p:bldP spid="28687" grpId="0" animBg="1"/>
      <p:bldP spid="2868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>
          <a:xfrm>
            <a:off x="468313" y="339725"/>
            <a:ext cx="8399462" cy="430887"/>
          </a:xfrm>
        </p:spPr>
        <p:txBody>
          <a:bodyPr/>
          <a:lstStyle/>
          <a:p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Podpora kreativních oborů v rámci OP PIK</a:t>
            </a:r>
          </a:p>
        </p:txBody>
      </p:sp>
      <p:sp>
        <p:nvSpPr>
          <p:cNvPr id="126979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468313" y="1125538"/>
            <a:ext cx="8207375" cy="4751387"/>
          </a:xfrm>
        </p:spPr>
        <p:txBody>
          <a:bodyPr/>
          <a:lstStyle/>
          <a:p>
            <a:pPr marL="536575" indent="-273050" algn="just">
              <a:spcBef>
                <a:spcPts val="1200"/>
              </a:spcBef>
              <a:buFont typeface="Arial" charset="0"/>
              <a:buBlip>
                <a:blip r:embed="rId2"/>
              </a:buBlip>
              <a:defRPr/>
            </a:pPr>
            <a:r>
              <a:rPr lang="cs-CZ" dirty="0" smtClean="0">
                <a:cs typeface="Calibri" pitchFamily="34" charset="0"/>
              </a:rPr>
              <a:t>Připravovaná k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oncepce OP PIK </a:t>
            </a:r>
            <a:r>
              <a:rPr lang="cs-CZ" sz="2400" smtClean="0">
                <a:latin typeface="Calibri" pitchFamily="34" charset="0"/>
                <a:cs typeface="Calibri" pitchFamily="34" charset="0"/>
              </a:rPr>
              <a:t>sice a priori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nepočítá s cílenou podporou ve formě výzev pro zástupce jednotlivých ekonomických oborů a odvětví</a:t>
            </a:r>
          </a:p>
          <a:p>
            <a:pPr marL="536575" indent="-273050" algn="just">
              <a:spcBef>
                <a:spcPts val="1200"/>
              </a:spcBef>
              <a:buFont typeface="Arial" charset="0"/>
              <a:buBlip>
                <a:blip r:embed="rId2"/>
              </a:buBlip>
              <a:defRPr/>
            </a:pPr>
            <a:r>
              <a:rPr lang="cs-CZ" dirty="0" smtClean="0">
                <a:solidFill>
                  <a:srgbClr val="FF0000"/>
                </a:solidFill>
                <a:cs typeface="Calibri" pitchFamily="34" charset="0"/>
              </a:rPr>
              <a:t>NICMÉNĚ</a:t>
            </a:r>
            <a:r>
              <a:rPr lang="cs-CZ" dirty="0" smtClean="0">
                <a:cs typeface="Calibri" pitchFamily="34" charset="0"/>
              </a:rPr>
              <a:t>: Záběr nově nastavených prioritních os bude natolik široký, že v něm mnoho představitelů kreativních oborů nalezne možnost získání podpory pro svůj projekt</a:t>
            </a:r>
            <a:r>
              <a:rPr lang="cs-CZ" dirty="0" smtClean="0">
                <a:solidFill>
                  <a:srgbClr val="FF0000"/>
                </a:solidFill>
                <a:cs typeface="Calibri" pitchFamily="34" charset="0"/>
              </a:rPr>
              <a:t>!</a:t>
            </a:r>
            <a:endParaRPr lang="cs-CZ" sz="2400" dirty="0" smtClean="0">
              <a:solidFill>
                <a:srgbClr val="FF0000"/>
              </a:solidFill>
              <a:cs typeface="Calibri" pitchFamily="34" charset="0"/>
            </a:endParaRPr>
          </a:p>
          <a:p>
            <a:pPr marL="536575" indent="-273050" algn="just">
              <a:spcBef>
                <a:spcPts val="1200"/>
              </a:spcBef>
              <a:buFont typeface="Arial" charset="0"/>
              <a:buBlip>
                <a:blip r:embed="rId2"/>
              </a:buBlip>
              <a:defRPr/>
            </a:pPr>
            <a:endParaRPr lang="cs-CZ" sz="2400" dirty="0">
              <a:solidFill>
                <a:schemeClr val="accent5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35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495300" y="904875"/>
            <a:ext cx="4257675" cy="22780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fi-FI" sz="2400" dirty="0" smtClean="0">
                <a:latin typeface="Calibri" pitchFamily="34" charset="0"/>
                <a:cs typeface="Calibri" pitchFamily="34" charset="0"/>
              </a:rPr>
              <a:t>www.mpo.cz</a:t>
            </a:r>
            <a:endParaRPr lang="fi-FI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fi-FI" sz="2400" dirty="0" smtClean="0">
                <a:latin typeface="Calibri" pitchFamily="34" charset="0"/>
                <a:cs typeface="Calibri" pitchFamily="34" charset="0"/>
              </a:rPr>
              <a:t>www.czechinvest.org </a:t>
            </a:r>
            <a:endParaRPr lang="fi-FI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fi-FI" sz="2400" dirty="0">
                <a:solidFill>
                  <a:srgbClr val="92D050"/>
                </a:solidFill>
                <a:latin typeface="Calibri" pitchFamily="34" charset="0"/>
                <a:cs typeface="Calibri" pitchFamily="34" charset="0"/>
              </a:rPr>
              <a:t>Zelená linka: 800 800 777</a:t>
            </a:r>
          </a:p>
          <a:p>
            <a:pPr>
              <a:defRPr/>
            </a:pPr>
            <a:endParaRPr lang="fi-FI" dirty="0"/>
          </a:p>
          <a:p>
            <a:pPr>
              <a:defRPr/>
            </a:pPr>
            <a:endParaRPr lang="fi-FI" dirty="0"/>
          </a:p>
          <a:p>
            <a:pPr>
              <a:defRPr/>
            </a:pPr>
            <a:endParaRPr lang="cs-CZ" dirty="0"/>
          </a:p>
        </p:txBody>
      </p:sp>
      <p:pic>
        <p:nvPicPr>
          <p:cNvPr id="30723" name="Picture 8" descr="MPj0315543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525" y="1295400"/>
            <a:ext cx="2160588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itle 1"/>
          <p:cNvSpPr txBox="1">
            <a:spLocks/>
          </p:cNvSpPr>
          <p:nvPr/>
        </p:nvSpPr>
        <p:spPr bwMode="auto">
          <a:xfrm>
            <a:off x="495300" y="446088"/>
            <a:ext cx="820578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800">
                <a:solidFill>
                  <a:srgbClr val="13B5EA"/>
                </a:solidFill>
                <a:latin typeface="Calibri" pitchFamily="34" charset="0"/>
                <a:cs typeface="Calibri" pitchFamily="34" charset="0"/>
              </a:rPr>
              <a:t>Zdroje informací</a:t>
            </a:r>
          </a:p>
        </p:txBody>
      </p:sp>
      <p:sp>
        <p:nvSpPr>
          <p:cNvPr id="30725" name="Nadpis 1"/>
          <p:cNvSpPr>
            <a:spLocks noGrp="1"/>
          </p:cNvSpPr>
          <p:nvPr>
            <p:ph type="title"/>
          </p:nvPr>
        </p:nvSpPr>
        <p:spPr>
          <a:xfrm>
            <a:off x="495300" y="4003675"/>
            <a:ext cx="7126288" cy="1723549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pl-PL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pl-PL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</a:br>
            <a:r>
              <a:rPr lang="cs-CZ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Ing. </a:t>
            </a:r>
            <a:r>
              <a:rPr lang="cs-CZ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Jan Dejl</a:t>
            </a:r>
            <a:r>
              <a:rPr lang="cs-CZ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cs-CZ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</a:br>
            <a:r>
              <a:rPr lang="cs-CZ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e-mail</a:t>
            </a:r>
            <a:r>
              <a:rPr lang="cs-CZ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: dejl@mpo.cz</a:t>
            </a:r>
            <a:r>
              <a:rPr lang="cs-CZ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cs-CZ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</a:br>
            <a:endParaRPr lang="cs-CZ" dirty="0" smtClean="0"/>
          </a:p>
        </p:txBody>
      </p:sp>
      <p:sp>
        <p:nvSpPr>
          <p:cNvPr id="30726" name="Title 1"/>
          <p:cNvSpPr txBox="1">
            <a:spLocks/>
          </p:cNvSpPr>
          <p:nvPr/>
        </p:nvSpPr>
        <p:spPr bwMode="auto">
          <a:xfrm>
            <a:off x="495300" y="3665538"/>
            <a:ext cx="820578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2800">
                <a:solidFill>
                  <a:srgbClr val="13B5EA"/>
                </a:solidFill>
                <a:latin typeface="Calibri" pitchFamily="34" charset="0"/>
                <a:cs typeface="Calibri" pitchFamily="34" charset="0"/>
              </a:rPr>
              <a:t>Děkuji za Vaši pozornost</a:t>
            </a:r>
          </a:p>
        </p:txBody>
      </p:sp>
    </p:spTree>
    <p:extLst>
      <p:ext uri="{BB962C8B-B14F-4D97-AF65-F5344CB8AC3E}">
        <p14:creationId xmlns:p14="http://schemas.microsoft.com/office/powerpoint/2010/main" val="239918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Nadpis 1"/>
          <p:cNvSpPr>
            <a:spLocks noGrp="1"/>
          </p:cNvSpPr>
          <p:nvPr>
            <p:ph type="title"/>
          </p:nvPr>
        </p:nvSpPr>
        <p:spPr>
          <a:xfrm>
            <a:off x="468313" y="339725"/>
            <a:ext cx="8399462" cy="430213"/>
          </a:xfrm>
        </p:spPr>
        <p:txBody>
          <a:bodyPr/>
          <a:lstStyle/>
          <a:p>
            <a:r>
              <a:rPr lang="cs-CZ" smtClean="0"/>
              <a:t>Obsah vystoupení</a:t>
            </a:r>
          </a:p>
        </p:txBody>
      </p:sp>
      <p:sp>
        <p:nvSpPr>
          <p:cNvPr id="17411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468313" y="893763"/>
            <a:ext cx="8207375" cy="4760912"/>
          </a:xfrm>
        </p:spPr>
        <p:txBody>
          <a:bodyPr/>
          <a:lstStyle/>
          <a:p>
            <a:pPr marL="514350" indent="-514350" fontAlgn="base" hangingPunct="0">
              <a:buFont typeface="+mj-lt"/>
              <a:buAutoNum type="romanUcPeriod"/>
              <a:defRPr/>
            </a:pPr>
            <a:r>
              <a:rPr lang="cs-CZ" sz="2800" dirty="0" smtClean="0"/>
              <a:t>Podpora kreativity v rámci OPPI</a:t>
            </a:r>
            <a:endParaRPr lang="cs-CZ" sz="2800" dirty="0"/>
          </a:p>
          <a:p>
            <a:pPr marL="514350" indent="-514350" fontAlgn="base" hangingPunct="0">
              <a:buFont typeface="+mj-lt"/>
              <a:buAutoNum type="romanUcPeriod"/>
              <a:defRPr/>
            </a:pPr>
            <a:endParaRPr lang="cs-CZ" sz="2800" dirty="0" smtClean="0"/>
          </a:p>
          <a:p>
            <a:pPr marL="514350" indent="-514350" fontAlgn="base" hangingPunct="0">
              <a:buFont typeface="+mj-lt"/>
              <a:buAutoNum type="romanUcPeriod"/>
              <a:defRPr/>
            </a:pPr>
            <a:r>
              <a:rPr lang="cs-CZ" sz="2800" dirty="0" smtClean="0"/>
              <a:t>Příprava na budoucí programovací období 2014 - 2020</a:t>
            </a:r>
          </a:p>
          <a:p>
            <a:pPr marL="0" indent="0" fontAlgn="base" hangingPunct="0">
              <a:buNone/>
              <a:defRPr/>
            </a:pPr>
            <a:endParaRPr lang="cs-CZ" dirty="0" smtClean="0"/>
          </a:p>
          <a:p>
            <a:pPr marL="0" indent="0" fontAlgn="base" hangingPunct="0">
              <a:buNone/>
              <a:defRPr/>
            </a:pPr>
            <a:endParaRPr lang="cs-CZ" sz="24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779565"/>
            <a:ext cx="4005263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891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text 1"/>
          <p:cNvSpPr>
            <a:spLocks noGrp="1"/>
          </p:cNvSpPr>
          <p:nvPr>
            <p:ph type="body" sz="quarter" idx="13"/>
          </p:nvPr>
        </p:nvSpPr>
        <p:spPr>
          <a:xfrm>
            <a:off x="449263" y="769938"/>
            <a:ext cx="8207375" cy="4170362"/>
          </a:xfrm>
        </p:spPr>
        <p:txBody>
          <a:bodyPr/>
          <a:lstStyle/>
          <a:p>
            <a:pPr marL="0" indent="0" eaLnBrk="0" fontAlgn="base" hangingPunct="0">
              <a:buNone/>
            </a:pPr>
            <a:r>
              <a:rPr lang="cs-CZ" sz="2800" dirty="0"/>
              <a:t>OPPI </a:t>
            </a:r>
            <a:r>
              <a:rPr lang="cs-CZ" sz="2800" dirty="0" smtClean="0"/>
              <a:t>je </a:t>
            </a:r>
            <a:r>
              <a:rPr lang="cs-CZ" sz="2800" dirty="0"/>
              <a:t>do velké míry zaměřen na podporu kreativity </a:t>
            </a:r>
            <a:r>
              <a:rPr lang="cs-CZ" sz="2800" dirty="0" smtClean="0"/>
              <a:t>      v </a:t>
            </a:r>
            <a:r>
              <a:rPr lang="cs-CZ" sz="2800" dirty="0"/>
              <a:t>podnikání, a to jak v technickém smyslu, tak ve smyslu rozvíjení </a:t>
            </a:r>
            <a:r>
              <a:rPr lang="cs-CZ" sz="2800" dirty="0" smtClean="0"/>
              <a:t>soft-</a:t>
            </a:r>
            <a:r>
              <a:rPr lang="cs-CZ" sz="2800" dirty="0" err="1" smtClean="0"/>
              <a:t>skills</a:t>
            </a:r>
            <a:r>
              <a:rPr lang="cs-CZ" sz="2800" dirty="0" smtClean="0"/>
              <a:t>.</a:t>
            </a:r>
          </a:p>
          <a:p>
            <a:pPr marL="0" indent="0" eaLnBrk="0" fontAlgn="base" hangingPunct="0">
              <a:buNone/>
            </a:pPr>
            <a:endParaRPr lang="cs-CZ" sz="2800" dirty="0" smtClean="0"/>
          </a:p>
          <a:p>
            <a:pPr marL="0" indent="0" eaLnBrk="0" fontAlgn="base" hangingPunct="0">
              <a:buNone/>
            </a:pPr>
            <a:r>
              <a:rPr lang="cs-CZ" sz="2800" dirty="0"/>
              <a:t>Programy podpory </a:t>
            </a:r>
            <a:r>
              <a:rPr lang="cs-CZ" sz="2800" b="1" dirty="0"/>
              <a:t>Inovace, Potenciál, ICT a strategické služby, Spolupráce a Prosperita </a:t>
            </a:r>
            <a:r>
              <a:rPr lang="cs-CZ" sz="2800" dirty="0"/>
              <a:t>jsou přímo zaměřeny na </a:t>
            </a:r>
            <a:r>
              <a:rPr lang="cs-CZ" sz="2800" b="1" dirty="0"/>
              <a:t>rozvoj kreativity </a:t>
            </a:r>
            <a:r>
              <a:rPr lang="cs-CZ" sz="2800" dirty="0"/>
              <a:t>ve smyslu podpory vytváření, komercializace a přenosu nových poznatků (inovací) na základě </a:t>
            </a:r>
            <a:r>
              <a:rPr lang="cs-CZ" sz="2800" dirty="0" err="1"/>
              <a:t>VaV</a:t>
            </a:r>
            <a:r>
              <a:rPr lang="cs-CZ" sz="2800" dirty="0"/>
              <a:t> (vlastního, externího i společného).</a:t>
            </a:r>
            <a:endParaRPr lang="cs-CZ" sz="2800" dirty="0" smtClean="0"/>
          </a:p>
        </p:txBody>
      </p:sp>
      <p:sp>
        <p:nvSpPr>
          <p:cNvPr id="17411" name="Nadpis 2"/>
          <p:cNvSpPr>
            <a:spLocks noGrp="1"/>
          </p:cNvSpPr>
          <p:nvPr>
            <p:ph type="title"/>
          </p:nvPr>
        </p:nvSpPr>
        <p:spPr>
          <a:xfrm>
            <a:off x="468313" y="339725"/>
            <a:ext cx="8399462" cy="430213"/>
          </a:xfrm>
        </p:spPr>
        <p:txBody>
          <a:bodyPr/>
          <a:lstStyle/>
          <a:p>
            <a:pPr marL="514350" indent="-514350">
              <a:defRPr/>
            </a:pPr>
            <a:r>
              <a:rPr lang="cs-CZ" dirty="0" smtClean="0"/>
              <a:t>I. Podpora </a:t>
            </a:r>
            <a:r>
              <a:rPr lang="cs-CZ" dirty="0"/>
              <a:t>kreativity </a:t>
            </a:r>
            <a:r>
              <a:rPr lang="cs-CZ" dirty="0" smtClean="0"/>
              <a:t>a inovací v </a:t>
            </a:r>
            <a:r>
              <a:rPr lang="cs-CZ" dirty="0"/>
              <a:t>rámci OPPI</a:t>
            </a:r>
          </a:p>
        </p:txBody>
      </p:sp>
    </p:spTree>
    <p:extLst>
      <p:ext uri="{BB962C8B-B14F-4D97-AF65-F5344CB8AC3E}">
        <p14:creationId xmlns:p14="http://schemas.microsoft.com/office/powerpoint/2010/main" val="4893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Nadpis 2"/>
          <p:cNvSpPr>
            <a:spLocks noGrp="1"/>
          </p:cNvSpPr>
          <p:nvPr>
            <p:ph type="title"/>
          </p:nvPr>
        </p:nvSpPr>
        <p:spPr>
          <a:xfrm>
            <a:off x="468313" y="339725"/>
            <a:ext cx="8399462" cy="861774"/>
          </a:xfrm>
        </p:spPr>
        <p:txBody>
          <a:bodyPr/>
          <a:lstStyle/>
          <a:p>
            <a:r>
              <a:rPr lang="cs-CZ" dirty="0" smtClean="0"/>
              <a:t>Podpora </a:t>
            </a:r>
            <a:r>
              <a:rPr lang="cs-CZ" dirty="0"/>
              <a:t>inovací a </a:t>
            </a:r>
            <a:r>
              <a:rPr lang="cs-CZ" dirty="0" err="1"/>
              <a:t>VaV</a:t>
            </a:r>
            <a:r>
              <a:rPr lang="cs-CZ" dirty="0"/>
              <a:t> se setkává s obrovským zájmem </a:t>
            </a:r>
            <a:r>
              <a:rPr lang="cs-CZ" dirty="0" smtClean="0"/>
              <a:t>podnikatelů</a:t>
            </a:r>
          </a:p>
        </p:txBody>
      </p:sp>
      <p:graphicFrame>
        <p:nvGraphicFramePr>
          <p:cNvPr id="12" name="Tabulka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81850207"/>
              </p:ext>
            </p:extLst>
          </p:nvPr>
        </p:nvGraphicFramePr>
        <p:xfrm>
          <a:off x="1384945" y="1268760"/>
          <a:ext cx="5798045" cy="2945656"/>
        </p:xfrm>
        <a:graphic>
          <a:graphicData uri="http://schemas.openxmlformats.org/drawingml/2006/table">
            <a:tbl>
              <a:tblPr/>
              <a:tblGrid>
                <a:gridCol w="2485677"/>
                <a:gridCol w="1728192"/>
                <a:gridCol w="1584176"/>
              </a:tblGrid>
              <a:tr h="425376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3B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Proplaceno (v mil. Kč)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3B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1989">
                <a:tc>
                  <a:txBody>
                    <a:bodyPr/>
                    <a:lstStyle/>
                    <a:p>
                      <a:pPr algn="l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3B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Počet projektů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3B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Částka dotace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3B5EA"/>
                    </a:solidFill>
                  </a:tcPr>
                </a:tc>
              </a:tr>
              <a:tr h="420099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000" b="1" i="0" u="none" strike="noStrike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ICT a strategické služby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356</a:t>
                      </a:r>
                      <a:r>
                        <a:rPr lang="cs-CZ" sz="2000" b="1" i="0" u="none" strike="noStrike" kern="1200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3 207</a:t>
                      </a:r>
                      <a:r>
                        <a:rPr lang="cs-CZ" sz="2000" b="1" i="0" u="none" strike="noStrike" kern="1200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000" b="1" i="0" u="none" strike="noStrike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Inovace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838</a:t>
                      </a:r>
                      <a:r>
                        <a:rPr lang="cs-CZ" sz="2000" b="1" i="0" u="none" strike="noStrike" kern="1200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7 998</a:t>
                      </a:r>
                      <a:r>
                        <a:rPr lang="cs-CZ" sz="2000" b="1" i="0" u="none" strike="noStrike" kern="1200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000" b="1" i="0" u="none" strike="noStrike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Potenciál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279</a:t>
                      </a:r>
                      <a:r>
                        <a:rPr lang="cs-CZ" sz="2000" b="1" i="0" u="none" strike="noStrike" kern="1200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3 105</a:t>
                      </a:r>
                      <a:endParaRPr lang="cs-CZ" sz="2000" b="1" i="0" u="none" strike="noStrike" kern="1200" dirty="0">
                        <a:solidFill>
                          <a:srgbClr val="004B8D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000" b="1" i="0" u="none" strike="noStrike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Prosperita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56</a:t>
                      </a:r>
                      <a:r>
                        <a:rPr lang="cs-CZ" sz="2000" b="1" i="0" u="none" strike="noStrike" kern="1200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2 281</a:t>
                      </a:r>
                      <a:endParaRPr lang="cs-CZ" sz="2000" b="1" i="0" u="none" strike="noStrike" kern="1200" dirty="0">
                        <a:solidFill>
                          <a:srgbClr val="004B8D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2000" b="1" i="0" u="none" strike="noStrike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Spolupráce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51</a:t>
                      </a:r>
                      <a:r>
                        <a:rPr lang="cs-CZ" sz="2000" b="1" i="0" u="none" strike="noStrike" kern="1200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cs-CZ" sz="2000" b="1" i="0" u="none" strike="noStrike" kern="1200" dirty="0" smtClean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631</a:t>
                      </a:r>
                      <a:r>
                        <a:rPr lang="cs-CZ" sz="2000" b="1" i="0" u="none" strike="noStrike" kern="1200" dirty="0">
                          <a:solidFill>
                            <a:srgbClr val="004B8D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4B8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Zástupný symbol pro text 1"/>
          <p:cNvSpPr txBox="1">
            <a:spLocks/>
          </p:cNvSpPr>
          <p:nvPr/>
        </p:nvSpPr>
        <p:spPr bwMode="auto">
          <a:xfrm>
            <a:off x="449263" y="4775667"/>
            <a:ext cx="8245475" cy="1117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0000" rIns="0" bIns="0">
            <a:noAutofit/>
          </a:bodyPr>
          <a:lstStyle>
            <a:lvl1pPr marL="285750" marR="0" indent="-28575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charset="0"/>
              <a:buBlip>
                <a:blip r:embed="rId3"/>
              </a:buBlip>
              <a:tabLst/>
              <a:defRPr sz="2400" kern="1200">
                <a:solidFill>
                  <a:srgbClr val="004B8D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just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 kern="1200">
                <a:solidFill>
                  <a:srgbClr val="004B8D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just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rgbClr val="004B8D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600" kern="1200">
                <a:solidFill>
                  <a:srgbClr val="004B8D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200" kern="1200">
                <a:solidFill>
                  <a:srgbClr val="004B8D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buFont typeface="Arial" charset="0"/>
              <a:buNone/>
              <a:defRPr/>
            </a:pPr>
            <a:r>
              <a:rPr lang="cs-CZ" dirty="0" smtClean="0"/>
              <a:t>Příjemci: malé, střední i velké podniky, veřejné výzkumné instituce, VŠ i fyzické osoby </a:t>
            </a:r>
          </a:p>
          <a:p>
            <a:pPr marL="0" indent="0" eaLnBrk="0" fontAlgn="base" hangingPunct="0">
              <a:buFont typeface="Arial" charset="0"/>
              <a:buNone/>
              <a:defRPr/>
            </a:pP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272784" y="3861048"/>
            <a:ext cx="1871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Stav k 29. 10. 2013</a:t>
            </a:r>
            <a:endParaRPr lang="cs-CZ" sz="16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76402" y="4434035"/>
            <a:ext cx="8318336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0" fontAlgn="base" hangingPunct="0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cs-CZ" sz="2400" dirty="0">
                <a:solidFill>
                  <a:srgbClr val="004B8D"/>
                </a:solidFill>
                <a:latin typeface="Calibri" pitchFamily="34" charset="0"/>
              </a:rPr>
              <a:t>Z celkových </a:t>
            </a:r>
            <a:r>
              <a:rPr lang="cs-CZ" sz="2400" b="1" dirty="0" smtClean="0">
                <a:solidFill>
                  <a:srgbClr val="004B8D"/>
                </a:solidFill>
                <a:latin typeface="Calibri" pitchFamily="34" charset="0"/>
              </a:rPr>
              <a:t>51 </a:t>
            </a:r>
            <a:r>
              <a:rPr lang="cs-CZ" sz="2400" b="1" dirty="0">
                <a:solidFill>
                  <a:srgbClr val="004B8D"/>
                </a:solidFill>
                <a:latin typeface="Calibri" pitchFamily="34" charset="0"/>
              </a:rPr>
              <a:t>mld. </a:t>
            </a:r>
            <a:r>
              <a:rPr lang="cs-CZ" sz="2400" b="1" dirty="0" smtClean="0">
                <a:solidFill>
                  <a:srgbClr val="004B8D"/>
                </a:solidFill>
                <a:latin typeface="Calibri" pitchFamily="34" charset="0"/>
              </a:rPr>
              <a:t>Kč </a:t>
            </a:r>
            <a:r>
              <a:rPr lang="cs-CZ" sz="2400" dirty="0" smtClean="0">
                <a:solidFill>
                  <a:srgbClr val="004B8D"/>
                </a:solidFill>
                <a:latin typeface="Calibri" pitchFamily="34" charset="0"/>
              </a:rPr>
              <a:t>vyplacených na účty českých podnikatelů proplaceno v oblasti podpory inovací více než </a:t>
            </a:r>
            <a:r>
              <a:rPr lang="cs-CZ" sz="2400" b="1" dirty="0" smtClean="0">
                <a:solidFill>
                  <a:srgbClr val="004B8D"/>
                </a:solidFill>
                <a:latin typeface="Calibri" pitchFamily="34" charset="0"/>
              </a:rPr>
              <a:t>14 mld. Kč.</a:t>
            </a:r>
            <a:endParaRPr lang="cs-CZ" sz="2400" b="1" dirty="0">
              <a:solidFill>
                <a:srgbClr val="004B8D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2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04213" cy="1292662"/>
          </a:xfrm>
        </p:spPr>
        <p:txBody>
          <a:bodyPr/>
          <a:lstStyle/>
          <a:p>
            <a:pPr eaLnBrk="1" hangingPunct="1"/>
            <a:r>
              <a:rPr lang="cs-CZ" dirty="0">
                <a:cs typeface="Calibri" pitchFamily="34" charset="0"/>
              </a:rPr>
              <a:t>Na podporu kreativity je možné podívat se také z jiného úhlu, a to je podpora oborů a odvětví, které se zaměřují především na vytváření nových poznatků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95536" y="1340768"/>
            <a:ext cx="8304213" cy="4356100"/>
          </a:xfrm>
        </p:spPr>
        <p:txBody>
          <a:bodyPr rtlCol="0">
            <a:noAutofit/>
          </a:bodyPr>
          <a:lstStyle/>
          <a:p>
            <a:pPr marL="0" indent="0" algn="l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sz="2000" dirty="0" smtClean="0">
                <a:cs typeface="Calibri" pitchFamily="34" charset="0"/>
              </a:rPr>
              <a:t>Odvětvová </a:t>
            </a:r>
            <a:r>
              <a:rPr lang="cs-CZ" sz="2000" dirty="0">
                <a:cs typeface="Calibri" pitchFamily="34" charset="0"/>
              </a:rPr>
              <a:t>struktura ekonomických činností dle CZ-NACE </a:t>
            </a:r>
            <a:r>
              <a:rPr lang="cs-CZ" sz="2000" dirty="0" smtClean="0">
                <a:cs typeface="Calibri" pitchFamily="34" charset="0"/>
              </a:rPr>
              <a:t>zahrnuje následující </a:t>
            </a:r>
            <a:r>
              <a:rPr lang="cs-CZ" sz="2000" dirty="0">
                <a:cs typeface="Calibri" pitchFamily="34" charset="0"/>
              </a:rPr>
              <a:t>kreativní </a:t>
            </a:r>
            <a:r>
              <a:rPr lang="cs-CZ" sz="2000" dirty="0" smtClean="0">
                <a:cs typeface="Calibri" pitchFamily="34" charset="0"/>
              </a:rPr>
              <a:t>obory:</a:t>
            </a:r>
            <a:endParaRPr lang="cs-CZ" sz="2000" dirty="0">
              <a:cs typeface="Calibri" pitchFamily="34" charset="0"/>
            </a:endParaRPr>
          </a:p>
          <a:p>
            <a:pPr marL="723900" indent="-368300" algn="l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/>
            </a:pPr>
            <a:r>
              <a:rPr lang="cs-CZ" sz="1400" dirty="0" smtClean="0">
                <a:cs typeface="Calibri" pitchFamily="34" charset="0"/>
              </a:rPr>
              <a:t>Architektonické </a:t>
            </a:r>
            <a:r>
              <a:rPr lang="cs-CZ" sz="1400" dirty="0">
                <a:cs typeface="Calibri" pitchFamily="34" charset="0"/>
              </a:rPr>
              <a:t>činnosti</a:t>
            </a:r>
          </a:p>
          <a:p>
            <a:pPr marL="723900" indent="-368300" algn="l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/>
            </a:pPr>
            <a:r>
              <a:rPr lang="cs-CZ" sz="1400" dirty="0" smtClean="0">
                <a:cs typeface="Calibri" pitchFamily="34" charset="0"/>
              </a:rPr>
              <a:t>Inženýrské </a:t>
            </a:r>
            <a:r>
              <a:rPr lang="cs-CZ" sz="1400" dirty="0">
                <a:cs typeface="Calibri" pitchFamily="34" charset="0"/>
              </a:rPr>
              <a:t>činnosti a související technické poradenství</a:t>
            </a:r>
          </a:p>
          <a:p>
            <a:pPr marL="723900" indent="-368300" algn="l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/>
            </a:pPr>
            <a:r>
              <a:rPr lang="cs-CZ" sz="1400" dirty="0" smtClean="0">
                <a:cs typeface="Calibri" pitchFamily="34" charset="0"/>
              </a:rPr>
              <a:t>Výzkum </a:t>
            </a:r>
            <a:r>
              <a:rPr lang="cs-CZ" sz="1400" dirty="0">
                <a:cs typeface="Calibri" pitchFamily="34" charset="0"/>
              </a:rPr>
              <a:t>a vývoj v oblasti biotechnologie</a:t>
            </a:r>
          </a:p>
          <a:p>
            <a:pPr marL="723900" indent="-368300" algn="l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/>
            </a:pPr>
            <a:r>
              <a:rPr lang="cs-CZ" sz="1400" dirty="0" smtClean="0">
                <a:cs typeface="Calibri" pitchFamily="34" charset="0"/>
              </a:rPr>
              <a:t>Ostatní </a:t>
            </a:r>
            <a:r>
              <a:rPr lang="cs-CZ" sz="1400" dirty="0">
                <a:cs typeface="Calibri" pitchFamily="34" charset="0"/>
              </a:rPr>
              <a:t>výzkum a vývoj v oblasti přírodních a technických věd</a:t>
            </a:r>
          </a:p>
          <a:p>
            <a:pPr marL="723900" indent="-368300" algn="l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/>
            </a:pPr>
            <a:r>
              <a:rPr lang="cs-CZ" sz="1400" dirty="0" smtClean="0">
                <a:cs typeface="Calibri" pitchFamily="34" charset="0"/>
              </a:rPr>
              <a:t>Činnosti </a:t>
            </a:r>
            <a:r>
              <a:rPr lang="cs-CZ" sz="1400" dirty="0">
                <a:cs typeface="Calibri" pitchFamily="34" charset="0"/>
              </a:rPr>
              <a:t>reklamních agentur</a:t>
            </a:r>
          </a:p>
          <a:p>
            <a:pPr marL="723900" indent="-368300" algn="l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/>
            </a:pPr>
            <a:r>
              <a:rPr lang="cs-CZ" sz="1400" dirty="0" smtClean="0">
                <a:cs typeface="Calibri" pitchFamily="34" charset="0"/>
              </a:rPr>
              <a:t>Specializované </a:t>
            </a:r>
            <a:r>
              <a:rPr lang="cs-CZ" sz="1400" dirty="0">
                <a:cs typeface="Calibri" pitchFamily="34" charset="0"/>
              </a:rPr>
              <a:t>návrhářské činnosti</a:t>
            </a:r>
          </a:p>
          <a:p>
            <a:pPr marL="723900" indent="-368300" algn="l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/>
            </a:pPr>
            <a:r>
              <a:rPr lang="cs-CZ" sz="1400" dirty="0" smtClean="0">
                <a:cs typeface="Calibri" pitchFamily="34" charset="0"/>
              </a:rPr>
              <a:t>Tvůrčí</a:t>
            </a:r>
            <a:r>
              <a:rPr lang="cs-CZ" sz="1400" dirty="0">
                <a:cs typeface="Calibri" pitchFamily="34" charset="0"/>
              </a:rPr>
              <a:t>, umělecké a zábavní činnosti</a:t>
            </a:r>
          </a:p>
          <a:p>
            <a:pPr marL="0" indent="0" algn="l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cs-CZ" sz="2000" dirty="0" smtClean="0">
                <a:cs typeface="Calibri" pitchFamily="34" charset="0"/>
              </a:rPr>
              <a:t>V rámci těchto oblastí bylo z OPPI </a:t>
            </a:r>
            <a:r>
              <a:rPr lang="cs-CZ" sz="2000" b="1" dirty="0" smtClean="0">
                <a:cs typeface="Calibri" pitchFamily="34" charset="0"/>
              </a:rPr>
              <a:t>vyplaceno více než 3 mld. Kč</a:t>
            </a:r>
            <a:r>
              <a:rPr lang="cs-CZ" sz="2000" dirty="0" smtClean="0">
                <a:cs typeface="Calibri" pitchFamily="34" charset="0"/>
              </a:rPr>
              <a:t>.</a:t>
            </a:r>
            <a:endParaRPr lang="cs-CZ" sz="2000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59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2"/>
          <p:cNvSpPr>
            <a:spLocks noGrp="1"/>
          </p:cNvSpPr>
          <p:nvPr>
            <p:ph type="title"/>
          </p:nvPr>
        </p:nvSpPr>
        <p:spPr>
          <a:xfrm>
            <a:off x="468313" y="339725"/>
            <a:ext cx="8399462" cy="430887"/>
          </a:xfrm>
        </p:spPr>
        <p:txBody>
          <a:bodyPr/>
          <a:lstStyle/>
          <a:p>
            <a:r>
              <a:rPr lang="cs-CZ" dirty="0" smtClean="0"/>
              <a:t>Ukázka úspěšně realizovaného projektu</a:t>
            </a:r>
            <a:endParaRPr lang="cs-CZ" b="0" dirty="0" smtClean="0"/>
          </a:p>
        </p:txBody>
      </p:sp>
      <p:sp>
        <p:nvSpPr>
          <p:cNvPr id="2" name="Obdélník 1"/>
          <p:cNvSpPr/>
          <p:nvPr/>
        </p:nvSpPr>
        <p:spPr>
          <a:xfrm>
            <a:off x="395536" y="943207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ts val="1200"/>
              </a:spcBef>
              <a:defRPr/>
            </a:pPr>
            <a:r>
              <a:rPr lang="cs-CZ" sz="24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Žadatel: akademický sochař Jaroslav Jelínek</a:t>
            </a:r>
          </a:p>
          <a:p>
            <a:pPr marL="0" lvl="1" algn="just">
              <a:spcBef>
                <a:spcPts val="1200"/>
              </a:spcBef>
              <a:defRPr/>
            </a:pPr>
            <a:r>
              <a:rPr lang="cs-CZ" sz="24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Projekt: </a:t>
            </a:r>
            <a:r>
              <a:rPr lang="en-US" sz="2400" dirty="0" err="1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Školicí</a:t>
            </a:r>
            <a:r>
              <a:rPr lang="en-US" sz="24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středisko</a:t>
            </a:r>
            <a:r>
              <a:rPr lang="en-US" sz="24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umělecké</a:t>
            </a:r>
            <a:r>
              <a:rPr lang="en-US" sz="24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výroby</a:t>
            </a:r>
            <a:endParaRPr lang="cs-CZ" sz="2400" dirty="0" smtClean="0">
              <a:solidFill>
                <a:srgbClr val="004B8D"/>
              </a:solidFill>
              <a:latin typeface="Calibri" pitchFamily="34" charset="0"/>
              <a:cs typeface="Calibri" pitchFamily="34" charset="0"/>
            </a:endParaRPr>
          </a:p>
          <a:p>
            <a:pPr marL="0" lvl="1" algn="just">
              <a:spcBef>
                <a:spcPts val="1200"/>
              </a:spcBef>
              <a:defRPr/>
            </a:pPr>
            <a:r>
              <a:rPr lang="cs-CZ" sz="24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CZ NACE</a:t>
            </a:r>
            <a:r>
              <a:rPr lang="cs-CZ" sz="24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: 90030 - Umělecká </a:t>
            </a:r>
            <a:r>
              <a:rPr lang="cs-CZ" sz="24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tvorba</a:t>
            </a:r>
          </a:p>
          <a:p>
            <a:pPr marL="0" lvl="1" algn="just">
              <a:spcBef>
                <a:spcPts val="1200"/>
              </a:spcBef>
              <a:defRPr/>
            </a:pPr>
            <a:r>
              <a:rPr lang="cs-CZ" sz="24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Podpora přislíbená z OPPI</a:t>
            </a:r>
            <a:r>
              <a:rPr lang="cs-CZ" sz="24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: 4 789 000 </a:t>
            </a:r>
            <a:r>
              <a:rPr lang="cs-CZ" sz="24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Kč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678113" y="3307507"/>
            <a:ext cx="71423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Cílem </a:t>
            </a:r>
            <a:r>
              <a:rPr lang="cs-CZ" sz="20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projektu </a:t>
            </a: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je vybudování infrastruktury pro vzdělávání </a:t>
            </a:r>
            <a:r>
              <a:rPr lang="cs-CZ" sz="20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              a </a:t>
            </a: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rozvíjení zaměstnanců firmy Jaroslav Jelínek a zaměstnanců firem působících v odvětví umělecké výroby. </a:t>
            </a:r>
            <a:r>
              <a:rPr lang="cs-CZ" sz="20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Nově </a:t>
            </a: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vybudované středisko bude sloužit jak pro teoretické, tak i praktické vzdělávání v oborech kamenictví, sochařství, štukatérství, zednictví, výuky uměleckých </a:t>
            </a:r>
            <a:r>
              <a:rPr lang="cs-CZ" sz="20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     a uměleckořemeslných </a:t>
            </a: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technik a zacházení s materiály při stavebních úpravách historických konstrukcí, architektonické </a:t>
            </a:r>
            <a:r>
              <a:rPr lang="cs-CZ" sz="20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           a </a:t>
            </a: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inženýrské činnosti, průmyslové služby apod. </a:t>
            </a:r>
            <a:endParaRPr lang="cs-CZ" sz="2000" dirty="0" smtClean="0">
              <a:solidFill>
                <a:srgbClr val="004B8D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4" name="Picture 2" descr="http://upload.wikimedia.org/wikipedia/commons/thumb/7/7c/Laokoon-Gruppe-02.jpg/220px-Laokoon-Gruppe-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875524"/>
            <a:ext cx="1710515" cy="2278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galerie-podebrady.cz/obrazy/mh_velk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43" y="3422140"/>
            <a:ext cx="1118932" cy="2325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49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2"/>
          <p:cNvSpPr>
            <a:spLocks noGrp="1"/>
          </p:cNvSpPr>
          <p:nvPr>
            <p:ph type="title"/>
          </p:nvPr>
        </p:nvSpPr>
        <p:spPr>
          <a:xfrm>
            <a:off x="468313" y="339725"/>
            <a:ext cx="8399462" cy="430887"/>
          </a:xfrm>
        </p:spPr>
        <p:txBody>
          <a:bodyPr/>
          <a:lstStyle/>
          <a:p>
            <a:r>
              <a:rPr lang="cs-CZ" dirty="0" smtClean="0"/>
              <a:t>Interní projekt v OPPI</a:t>
            </a:r>
            <a:r>
              <a:rPr lang="cs-CZ" dirty="0"/>
              <a:t>: Design pro konkurenceschopnost</a:t>
            </a:r>
            <a:endParaRPr lang="cs-CZ" b="0" dirty="0" smtClean="0"/>
          </a:p>
        </p:txBody>
      </p:sp>
      <p:sp>
        <p:nvSpPr>
          <p:cNvPr id="2" name="Obdélník 1"/>
          <p:cNvSpPr/>
          <p:nvPr/>
        </p:nvSpPr>
        <p:spPr>
          <a:xfrm>
            <a:off x="395536" y="943207"/>
            <a:ext cx="8208912" cy="4978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ts val="1200"/>
              </a:spcBef>
              <a:defRPr/>
            </a:pP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Interní projekt zahrnuje aktivity, zaměřené na posílení mezinárodní konkurenceschopnosti průmyslových podniků prostřednictvím </a:t>
            </a:r>
            <a:r>
              <a:rPr lang="cs-CZ" sz="2000" b="1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efektivního využívání designu v inovačním procesu</a:t>
            </a: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cs-CZ" sz="2000" dirty="0" smtClean="0">
              <a:solidFill>
                <a:srgbClr val="004B8D"/>
              </a:solidFill>
              <a:latin typeface="Calibri" pitchFamily="34" charset="0"/>
              <a:cs typeface="Calibri" pitchFamily="34" charset="0"/>
            </a:endParaRPr>
          </a:p>
          <a:p>
            <a:pPr marL="0" lvl="1" algn="just">
              <a:spcBef>
                <a:spcPts val="1200"/>
              </a:spcBef>
              <a:defRPr/>
            </a:pPr>
            <a:r>
              <a:rPr lang="cs-CZ" sz="2000" b="1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Realizátor</a:t>
            </a:r>
            <a:r>
              <a:rPr lang="cs-CZ" sz="20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cs-CZ" sz="2000" dirty="0" err="1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CzechTrade</a:t>
            </a:r>
            <a:endParaRPr lang="cs-CZ" sz="2000" dirty="0" smtClean="0">
              <a:solidFill>
                <a:srgbClr val="004B8D"/>
              </a:solidFill>
              <a:latin typeface="Calibri" pitchFamily="34" charset="0"/>
              <a:cs typeface="Calibri" pitchFamily="34" charset="0"/>
            </a:endParaRPr>
          </a:p>
          <a:p>
            <a:pPr marL="0" lvl="1" algn="just">
              <a:spcBef>
                <a:spcPts val="1200"/>
              </a:spcBef>
              <a:defRPr/>
            </a:pPr>
            <a:r>
              <a:rPr lang="cs-CZ" sz="2000" b="1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Alokace</a:t>
            </a:r>
            <a:r>
              <a:rPr lang="cs-CZ" sz="20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: 6 735 470 </a:t>
            </a:r>
            <a:r>
              <a:rPr lang="cs-CZ" sz="20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Kč</a:t>
            </a:r>
          </a:p>
          <a:p>
            <a:pPr marL="0" lvl="1" algn="just">
              <a:spcBef>
                <a:spcPts val="1200"/>
              </a:spcBef>
              <a:defRPr/>
            </a:pPr>
            <a:r>
              <a:rPr lang="cs-CZ" sz="2000" b="1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Příjem </a:t>
            </a:r>
            <a:r>
              <a:rPr lang="cs-CZ" sz="2000" b="1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přihlášek</a:t>
            </a:r>
            <a:r>
              <a:rPr lang="cs-CZ" sz="2000" dirty="0" smtClean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: 20. 9. 2013 - 28. 11. 2014</a:t>
            </a:r>
            <a:endParaRPr lang="cs-CZ" sz="2400" dirty="0" smtClean="0">
              <a:solidFill>
                <a:srgbClr val="004B8D"/>
              </a:solidFill>
              <a:latin typeface="Calibri" pitchFamily="34" charset="0"/>
              <a:cs typeface="Calibri" pitchFamily="34" charset="0"/>
            </a:endParaRPr>
          </a:p>
          <a:p>
            <a:pPr marL="0" lvl="1" algn="just">
              <a:spcBef>
                <a:spcPts val="1200"/>
              </a:spcBef>
              <a:defRPr/>
            </a:pPr>
            <a:r>
              <a:rPr lang="cs-CZ" sz="2000" b="1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Podporované aktivity:</a:t>
            </a:r>
          </a:p>
          <a:p>
            <a:pPr marL="285750" lvl="1" indent="-285750" algn="just">
              <a:spcBef>
                <a:spcPts val="1200"/>
              </a:spcBef>
              <a:spcAft>
                <a:spcPts val="300"/>
              </a:spcAft>
              <a:buBlip>
                <a:blip r:embed="rId2"/>
              </a:buBlip>
              <a:defRPr/>
            </a:pPr>
            <a:r>
              <a:rPr lang="cs-CZ" sz="1400" dirty="0">
                <a:solidFill>
                  <a:srgbClr val="004B8D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cs-CZ" sz="15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Individuální spolupráce s designérem dle vlastního výběru z inovovaného Adresáře designérů</a:t>
            </a:r>
          </a:p>
          <a:p>
            <a:pPr marL="285750" lvl="1" indent="-285750" algn="just">
              <a:spcBef>
                <a:spcPts val="1200"/>
              </a:spcBef>
              <a:spcAft>
                <a:spcPts val="300"/>
              </a:spcAft>
              <a:buBlip>
                <a:blip r:embed="rId2"/>
              </a:buBlip>
              <a:defRPr/>
            </a:pPr>
            <a:r>
              <a:rPr lang="cs-CZ" sz="15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Propagace průmyslového designu na odborném zahraničním veletrhu formou společné </a:t>
            </a:r>
            <a:r>
              <a:rPr lang="cs-CZ" sz="15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expozice</a:t>
            </a:r>
            <a:endParaRPr lang="cs-CZ" sz="15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285750" lvl="1" indent="-285750" algn="just">
              <a:spcBef>
                <a:spcPts val="1200"/>
              </a:spcBef>
              <a:spcAft>
                <a:spcPts val="300"/>
              </a:spcAft>
              <a:buBlip>
                <a:blip r:embed="rId2"/>
              </a:buBlip>
              <a:defRPr/>
            </a:pPr>
            <a:r>
              <a:rPr lang="cs-CZ" sz="15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Zdarma poskytované vzdělávací služby zaměřené na design management a efektivní řízení inovačních </a:t>
            </a:r>
            <a:r>
              <a:rPr lang="cs-CZ" sz="15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procesů</a:t>
            </a:r>
            <a:endParaRPr lang="cs-CZ" sz="15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285750" lvl="1" indent="-285750" algn="just">
              <a:spcBef>
                <a:spcPts val="1200"/>
              </a:spcBef>
              <a:spcAft>
                <a:spcPts val="300"/>
              </a:spcAft>
              <a:buBlip>
                <a:blip r:embed="rId2"/>
              </a:buBlip>
              <a:defRPr/>
            </a:pPr>
            <a:r>
              <a:rPr lang="cs-CZ" sz="15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Zdarma poskytovaný informační servis prostřednictvím tištěného periodika DESIGN NEWSLETTER a odborné </a:t>
            </a:r>
            <a:r>
              <a:rPr lang="cs-CZ" sz="15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Publikace</a:t>
            </a:r>
            <a:endParaRPr lang="cs-CZ" sz="15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AutoShape 5" descr="data:image/jpeg;base64,/9j/4AAQSkZJRgABAQAAAQABAAD/2wCEAAkGBhQSERIUExQVFRQVEhURFRUVFhUUFBgWFhQWGRYUGBYXGyYeGhwjHBQUHy8gIygpLCwsFx41NTArNSYrLCkBCQoKDgwOGg8PGiokHSUqLyouMiw1Mi01LDIvNCwsKiksLC8sLCwsKTQsLy0sLC0sLC8sLC8sKSwsLykpLCwsLP/AABEIAMMBAwMBIgACEQEDEQH/xAAcAAEAAwEBAQEBAAAAAAAAAAAABQYHBAEDAgj/xABLEAACAQIDBQUEBQkEBwkAAAABAgADEQQSIQUGBxMxIkFRYXEUMoGRQnKhsbIjMzVSU2JzgoMVRMHCFzRUdJKi0RYkJUOTs8PS8P/EABoBAQADAQEBAAAAAAAAAAAAAAACAwQBBQb/xAA0EQACAQMDAQUHAwMFAAAAAAAAAQIDBBESITFRBRMiQWEUcYGRsdHwMqHBguHiBjM0U2L/2gAMAwEAAhEDEQA/ANxiIgCIiAIiIAiIgCIiAIiIAiIgCIiAIiIAiIgCIiAIiIAiIgCIiAIiIAiIgCIiAIiIAiIgCIiAIiIAiIgCIiAIiIAiIgCIiAIiIAiIgCIiAIiIAiIgCIiAIiIAiIgEeu8GHNXlCtS5ubJy86583hlve87jUt1mWcUtmPhq9PHUDlLWpuwAJVwDkcXBsSARfxUS2buVF2js2l7QucOmSpmBGZkPvg+qg3HfL5UkoKaezKo1G5OL5LOGn6mR7Z3axmDpVVp1UWkKpqUqhq1BicqgBaWnXsg9kA3K+c+rb4Yqpgfa6Tmk1Nyrqb1qTqFXtaqTTJYkDUKbNroJL2fKzF5RHvsbNGrxM43E4h18VUqLiBSFOnRaq9VQUy2IALXYi3vdOlp3/wCl3Bc1kPMyhsoqhMyN4kAHNb4ayLt6ibjjgkq0Gs5LxEiNmb2YTEfmsRTY/q5sremVrH7JLylprZliafAiInDoiIgCIiAIiIAiIgCIiAIiIAiIgCIiAIiIAiIgCIiAIiIBGbx7FXFYarRb6aGx8GGqN8GAM+W6Wy3w2DoUapUuiWOX3epNvO17X75MRJanp0+XJHSs5KdxJ3WbF0A9MnmUM1REAvzLgXT17OnidJXt/N3MOtNWosuHxFYAGkgZFrjs3QovZU5yupsL3v4zUGMxDiPvkcVWNGnpRpMVsQDmcXUv00sCVHxPfNVs5zkorhFFfTFNvzKrh8fUpLWRTlFRRSqDxCsGtf1H2menENUWjSCUwVJVWVVV2Lt9Nyde61+k5J98FgWrVEpILvUYIoJAuTp1Ok9dpcnn7vYtm5Oy6FLEVKmKZM+HprXpUmbKHblGqGzEaZQB17zfumobr458Xh6NV+arDtElRSWpdegTW6DNYHS+S/Qyr7GfAYUcnFEVsWeW9YVBzyjqqgIHItZBc5Rc2v3zRMPWVhdSCPI3HQeHkRPHuZ6nnD/Oh6NGOFg+wiImQ0CIkLvBvbQwdNnqNcqyoUSzPmYEqMt9LhSbm3SdScnhHG0llk1Eg9j75YXEkCnVXPYHlv2KmouOy3XQ3uLybBhpp4YTT4PYiJw6IiIAiIgCIiAIiIAiIgCIiAIiIAiIgCIiAJC74bQrUMHWqYdc1VVGXTNa7AFsvfYEm3lJqRe82z+fhcRT72ouB9a11PzAMlDGpZIy4eDHf+2eOI5eIqMadfD1FUNyqd1dXVamewIs3ja4B9ZVa2EdPeUr2mXUEDMtsyg9Da46X6iTVfHnHU0WoU9rz25jghqyFQtOnmUWzBr+9YajtXE++O3E2hSpFnpNy1BYhXVsotdmyA+Z6a6Ge3Fxhs8JnmSTl1ZWZeuHO4hxTLiKtuQjkBQSGd1I8Oig9fG0ot5pnDbfvD4bDmhiDyyKhZWCsQwc65rA2KkdfC3hFw5qHg5FFRcvEXXa24ODrUnQUUps2vMpooqA3vfMR49fEXkZszdVdmFagr4h6WZRUS6imCVy89wNSo7I8hY65ZPbA3uw2MLig+Zk95SrKbXIDWI1Bt1kjjsKtVHpuoZHQoynoVYEEfIzyHOcfDLOD0dMX4kR+09vjDEtWVhQCg85e2FOaxV1HaXqLEXHXpbXs2ZtWliKYqUXDoejD16WOoPrMj4k4I4ZaVE4ytWuxZaL2y06QBC5ras17AE/qmQGx97KuHwuIw6HKKxDBwWDIQLMFt3sAov3ec0RtNcFKL3KHcaZYaP6DSupFwwI11BBGhsdfUTG+J21KQxl8O6Pnpp7QgCvTLU3DUyT0ZraHy06EicW6e+L4ehWp1VFbDns8pyLXfPmUX63ZlLA30zEdDK9jNm1KKAVVZMyLWRco6OSozk6rohIHU29bXULfu5vL/uV1a2uKwjmxeKaq7O5uzHMTYAX0GgGgta1h0sJYNh8RcZhrAVOag+hVuwt4BveHzt5SsxN0oRksNGVSaeUzathcWsNWsta+Hf97tUyfJx0/mAl3oV1dQysGBFwQQQfMEaT+XpJbG3jxGEa9CqyeK9aZ9UOh++YalknvBmqF01+o/pO8TM93+MVNrLi6fLP7Sndk9SvvL8LzQ8DtKnWQPSdaiHoykMPTTpPPqUp0/1I2QqRnwdMReJWTEREAREQBERAEREAREQBERAEREAT8tP1PDAMQ3T2XSXbTUquW1OtXCBhcF1LGmPC9u0L+E21kFpgvEWiaW1MQVupLJVUg2IJpqQQR0NwZt+yDU9no8787yk5n18ozdPO823SyozzyjLQeHKPqZbv/wAP6/MrYqktNkJzGnSBDKqqO3lPUmxuF9bdZnU1ziFxDRab4fC1L1SzU6jKNEUaOoYixY3tcdLHW9pkc3Wrm4eP4GWuoqXhLnwnxlRMeqoLrUpstQeCqLh/g1h/NNtrt2TqBodT0HmfKfztuntX2bGUKuuVagD207DdlvhY3+Ev/E7fek1E4XD1EqNUI5jIcwVAb5Qym2YkDTXS/iJmuaLnVWPMvo1FGm8ma7Qo1STVq5mzuw5jXs7D3ipPvDUajSccmto1MRi+QBQqZaNFKCLTSoy2Xq3Q2J0v6T8JujjD0wuI/wDScfeJvUklvgyOLb2I6himQOAey6hXGhBAII69CCLg91pN0cLjdpucvMqgPcszDIrFQO09gLgBfQdwn4pbkY24vhK1ri91tpcX779L/ObjhtoIriktCsoJIzCiy0766lreXXv0mavWUN4pNl1Kk5fq2Rh216FAU1uj0cSj1ErUwPyTFWIvTBPZOq3XpY3HQXgZtHFbd7nYZKlKmzVUqg2poWZg62e4UXPupr+6JkNbZVZfeo1V9abj7xLLeqpwyRq03GWDliG066euk9mkoPJ2bM2xWw756NRqbeKnQ+RHQ/ETjicazszq2NU3b4xDRMYlu7m0wSPVqfUfy39Jo2A2nTroHpOroejKbj0PgfI6z+ZZ27K2zWwz56FRqbd+U6EeDKdGHrMNWyjLeGxqp3LW0tz+mImabtcYEeyYteW3Tmpc0z9ZdSvwuPSaLhcUlRQ6MrKwuGUhlI8iJ5tSlKm8SRthUjPg+0ReJWTEREAREQBERAEREAREQBERAMa4oYe21aJ0s6UDqbDSowNz4aTq4i8QaorVcLQJpqjZXqKbO117S9NBdhqNdJ2cTN3q2Lx+GSit2NA3Y6KgFT3mPcO16nulj3Z4d4fC2dxz657Rq1BezHUlFOg1vrqT4z0e8pqEJS3aXBj0TcpKO2/JlGxdw8ZirMlIqh/8yqcinzF+03qAfWXbZfBVBY167Me9aShR6ZmuT8hNMyz2UzvKkuNiyNvBc7lZwPDfAUrWw6uR31Sah+TG32Scw2zKVP3KdNPqoq/cJ1RM0pyly2XKKXCPLRaexIkjy0WnsQDwiLT2IB8KuCRh2kVvVQfvEi8VuXgqnvYWj6hAp+a2Mm4klJrhnGk+SmYzhLgX91alP6lRrfJ7yCxvBMa8rEkeAqIG/wCZSPumoRLY3FSPmVujB+RhuP4TY6n7q06o/cex+TgffK3j9hYih+eo1afmyMF/4rW+2f0raeFBL4301ykyl2sXwz+XAZK7C3nxGDbNRqFQTdkPapt9Zel/MWM3Pae5GCr3NTD07n6Sjlt80t9sqG1OC9M3OHrsh/VqgOv/ABCx++aVd0prEkUu3nHeJJ7rcUaGJsla1CqdO0fybH91z09Gt5Ey8BrzAtrcN8bQuTR5q/rUTzP+Wwb7J9d2OIWJwJFNr1KQ0NKoSGT6jHVfQi3pKJ2sZeKk/gWxryjtURvMSF3c3toY1L0X7QHapt2ai+q948xcSaEwSi4vDNaaayhEROHRERAEREAREQDy8hdr744TDHLVrqrd6i7sPVVBI+Mr/E3fBsLTWjRNqtUElh1RL2uPMm4B7rGQPDzcFMRT9pxILKzHloSQGsdXa2p1uLeV5W5POEexb2FNW/tNzJqPCS5Zdtn7+YKswVa65joA4anfyBcAGWIGULebhXSrBDhgtBg1n97IV7zlv7w08JZ8FQp4DCor1PydFAC9Qn/91NgO7QCdTfmZ7ilbaYytpSbbxpa3XxRLxKyvEjZ5/vA+KVR96T9HiJgP9pT5Pf5ZZ3UupT7Fc/8AXL5P7FkicmztqJXprVpEsjXytZlvY2vZgDbSRO19/cHhmKVKoLjqqAuR5G2g9CZ1tIrhQqznojFtrywWGJB7E3zwuLOWjUu9r5GBRreIDDX4Xk1mhPPBGpSnSlpmmn6n6iRO2t6sNhfz1UKTqF1Zz5hV1t59JFYPifgajZeaU8DURlX59B8bTmpdS2FpXnHXGEmuuGTm3cY1HDV6q2zU6T1BfpdVJF7d2kp+4W/GIx1eolRaSolPOciuDcsABcufPu7pZt56wbAYoqQQcNVIINwRyzqCJmvCfHpRfFVKrBEWkl2Y2Hvmw9fKRk8SR6dnbQnZVpuOZJpLr5GxxKgnFTAlsvMcC9sxptl9fG3wlqw2KWooZCGVhcMDcEHoQe+TTT4PKq21ajjvItZ6rBCb3bzex0wVRqtRzlSmt9bC5Y2BNhp8xKVU4qY1QS2DAUdSRVAHxImpskj94l/7pib/ALCr+AyMk+UzZaV7eCUJ0lJt8tv6Gc0uMtZjYYZCT0AdyfladVDiTjqrBKeC7TGwuKpHx0AA77kyv8JR/wCID+BU/wAs2zLIRUpLOT1O0naWdXuo0E9s5y/ofigGsuaxNhe3S9tbeU+srg3+wvtHs+Z+bzOVl5be9e1r2tbznmO4h4KjUam9btLo2VXcAjqMygi/pLNS6nhex3DeFTllrPD46+4skjNrbu4fEi1eilTzI7Q9GHaHwM6MTtSnTpGq7ZKYUMWbSwNraHW+oFutzKy3FbA3tnc+YpPb7dfsndel5zgjStK1dPRBteiyRO0OEQRxVwVd6NRTdQxLAejjtD45pJ7L3nxOHIp7SpFRewxVPtUT/Ey+56kAeIEn9j7zYfFA8ior2FyNVYeqsAfjaSZGkvddzWJb/nUyyt3SlhpxfR/YU6gYAgggi4INwQehB756TIbH7awuBUcx0pA3IQA3PjlpqCbX8Ba859mb+YPEOEp1RnJsFdWpk+QzCxPleUalnBpjbVpQ7xQbj1w8fMqmz+I2Kq49cMEo5TiGpXyvmyKxufftfKp7ppgmIbq/ptf95r/dVm3s1pCm2+T1O2aFOjUhGnFJOKf1PYlf2vv3hMMxSpVGcdUQF2H1sug9Cbz97E32wuKbLSqdv9RgUY+gbr8LyepZweZ7LX0d5oenrhk7E/OaJ0zmCcRcYam0cRfohFMeQVR/jf5zbdgYQUsNQpjotKmvyQX+2YXv1SK7QxYPfVZvgwBH3zedlVg9Gkw6NTRh8UB/xlNPln1HbKxaW6XGP4R1WnBtnYdLFUxTrAsmYPlDFbkXte3dr0khPGl2MnzMZShJSi8NFUxW4OzaaM70EVFUszF6lgBqSe3Ms2bskY/HcuhT5VIsWsLnJSW12JJPaOn8zCW7ixvV0wdM+D1iPgVp/cx/llh4dbq+yYYM4tWq2d/FV+jT+HU+Z8pS0pSwj6ihcVbOzdxVm3Oe0U23j1w/n8upzcQtuew4OnRodhqg5SW6pTQAMR5+6AfORvDvcOi1BcRiEFRql2RX1VVvYNboS3W57rSM4zMfaMOO7ksR6lzf7lndR4oU6OGw9HD0mq1Vo00N7hAwQAgW7T636fOcbWrc7ToV/YIK2T1Tbcmttt+WR3EvYVPBVcPWw35JmLHKugDU8pDqO7ra3TSaBtzeH2fAHEEds00Kqf2jgWHzPyBlLwO6GM2jiExGP7FIWIQ9lio1yKn0Ae8nX1PST4xORhKKjQGuOnlTew+37IWybK6kYV6lvbTkpyTep87c4z59Cubg7u/2hXrYjFXqKrC4J9+o1zrb6IFtPMd0uW9HDmhiKY5C06FRSO0i5VK94ZVtfxB8ROfg+o9hbzxFS/wWnb7LS9yUYpxMvaN9Wp3j7uTSjsl5benBV8XsVMJsrEUUuQuFrXJ6klGLN8SZmXDnd1MXiWFUE06acxluQGNwFBt3ak/Ca/vZ/qOL/wB2rf8AttM64Mfn8T/CT8c5JLUkabGvUVjcVU/Fnn34JfiFuXhkwb1qNJaT0srXQZQy5gCCOnfee8GtoM2HrUibinUBXyDjUD4qT8ZYOIX6NxX1B+NZUeCf97/pf553CU1gjTnKt2VUdR50yWM/D7s1GR+8X+qYn+BV/A0kJH7w/wCqYn+BV/A0sfB4FH/cj70ZFwj/AEh/Qqfes2yYnwj/AEh/Qqfes2yQpfpPb/1D/wAv+lfyYZvjXajtis1P3xURl+s1JLH5teXfYnCjD0yj1meq4sxGgp5uvQC5F79TrKZvn+mm/jYf8NKbeJCEU28mntK6q0begqbxqgs488JY3+LOHamyqVdMtZQ6Bg9mJC3F7E2Pdc9ZXK/9j35Z9iB92wFMH0zjofjIDi9vE6smFRiqsvNqW0uCSEX07LEj0nTuzwtoNh0fEZ2qOgewYoEzahRbqbEXv3yTeZYSMdG2jRto1q9SUVJ+FR+v56FW3jwf9l7Qpvh2OQhayC9+ySQyX71Nj8D5TZcTtFUotWPuLTNU/VC5vumGb87CbB1xRLs9MIGo5uqoxJK/Bs3TxmpbzsRsapb/AGWn9oS/2XkYPGTb2lSjWhbNy1OXhz1WVz6/zkzXYmEfau0CazGxvUqWPu01tZF8Bcqo9SZom2eG2FqUWWjSFKqBdHUtfMOga57QMrHBZBzsUe8U0A+LG/3Caw07CKa3Ku2LyrQulTpScYwSwlx1/sYNuBf+1MPmvm5j5r6m/LqXufG80riTvM2FwwWmbVarZFI6qALuw89QB5tKDuyLbcHlisR/8slOM5POw3hynt6lxf7lkU8RZ6N1SjcdpUVNbaM/LLO7h1uLSqUBicSgqNUJKK+qhbkZip0YnU630tI3ibsClg6mHrYYCkzM3ZTQBksVdR3ddbaTtwnE+nQwuGo0KTVaq0aaEG6oGCgEaC7m/gB6z5YTdLG7SxC18denSHRPdOW/uKl7qD3ltY2awuSmErilcyubqWmnvs3yuElE0nZmJNSjSc6F6SOR4FlBI+2ezoSnYAACwFgP8ImhHyMsNtoyji9sBlrJilHYdRTc+DrfKT6rYfyyf4Y73U6mHTDuwFakMqgm2dPolfEjoR5CXXG4FKqMlRQyMLMp1BEznafBxSxOHrFB1y1FzW8gw1+YlTi08o9+jeW9zaq1uXpcf0yxn86Gj4rHJTUtUZUUdWYhR8zIXbu99OjgvaV7QdRyQbjOzDsix1t3+gMqOC4QsXBxGJLqv0UBuR4BmPZ+Ak9vPuCMYaK840qVFMqU1QMAel7lh3BR8J3MmuDIqFlCrBSq6lnLeGljp1bf7FJ4d7AbG4psTWuyU3zkn6dYm4HoPePwE2QNYTN/9DKgWGKcf0x/95+RwZ11xbW7/wAnr+O0jHVFcG6+naXlTW6+ElhLS9kdPFfZPPw9PEU7NyWYPlIPYYgE3H6rKL+FzOHhNtXDhWpMtNcRmJVyAHqKfohjrcG+g7iJoWzNkU6FBKCDsIuSx1uO8nxvc39ZSts8IabuXw9Q0bm+QjMgP7puCPTW0OLzqRXb3lCds7OtJqOfDL7r8/Y0EuALnSVbiPso4nAPk7TUyK6ga3yghrW69lm+Ur9PhLVewr4xmQfRAZvlnaw+UvWw9iJhaK0aebKtz2mLG56+noLCT3ls0Yn3NpONSjV1yTzw0vm/sZvwj3iSm1TDVGA5jCpTJ0BawDLfxICkenpNUxGMSmpZ2VVHVmIUD4mUbeLhRSrOalB+SxOYrlzU7nW41BX4XE4cLwjqOV9oxRdB9FcxNvAFyQPlIx1RWMG669hu6ntHe6c8rDbz6eRcd4MclXZ2KemyujYatZlIIPYbvEoPBf8AP4n+En45f8Xu0nsb4SgRRRkyXAzWBIzE3NyTrqT3yM3L3D9geo/O5mdAtsmW1je/vGdabkmU0LmhTs61JS3k9k15bc+R18Qv0bivqD8ayo8E/wC9/wBL/PLzvPsU4vDvQFTl5yt2y5tAb2tcdbSP3J3J/s/nfleZzMv0ctsubzN/ehp6kzlG5pQ7OqUW/E5ZS3/8/DyLTI7eM2wmJ/gVfwNJGcG3dnHEYerRV8hqIUzWzWB66XHdcfGTfB5NJpVIt8ZRkHCP9If0Kn3rNtlJ3T4cew4jnCvzOwyZcmX3ra3zHwl2EjBNLc9Ptm5pXNzrpPKwl9epiG+X6af+Ph/w0pt4lBx3DE1sW2JbE6tWFXLy9AFIIW+bwAEvyzkE03kl2nc0q1OjGm86Y4fPp1Ma4wYJlxiVD7r0QAfNCwYfIqfjNO3Z2umIwtGohvdFDD9VwAGU+BBv9kbybt0sbSNOqCNbq495W8R/075RqHCStTY5MYVQ6HKrqxHmA1j85zDjLKRd39vd2kKVWeiUPRtNfAhOLO01q4wKpB5VIU2I17RZmI+FxNRq7O5+z+V+0woQeppix+dpV9o8IaDpTWlUam6ghnYZ+Zc3uRcWPXpLxsrCtSoUqbMGZKaoWAsDlUC9j06RGLy8kb27oO3owoSeYN8r9+n7mO8NNrDCY5qdbscxTRObQK6tcA/EMvxE1/au1UoUnq1DZEBJ8/BR4k6ADzla3s4b0sY5qqxo1T7zAZlfwLLpr5iRmz+E/aX2nEtVRelMZgvpdmNh6fMRFSjtgsu6tneyVec3F48UcN5x0fBTdxcQX2tQc9Xq1HPqyVCfvl64t7CNXDJWUXNBiWt15b2zH4FVPpefbD8NUpY1MTRqlAtTmcooCtjfMikEWFibaaS6uoIsdb6RGDw0zt72nTd1SuKG+lLbjrlfJmWcJdq4dc1J1Ra5a6OQAzqR7gY63GunfeakXAFz0mf7c4R0qjl8PUNG5vkIzUwf3dQV9NZy0uE1VrCvjGZB9FQ7fLO1h8ojqjtgjdqyu6nfqs455TTePcaWtW4uLEHoQf8ApPJBbP3LoUaa01NWyj9rUHUkk2VgBqT0AiTzLoeNKNHO0nj3f5FhiIkigREQBERAEREAREQBERAEREAREQBERAEREAREQBERAEREAREQBERAEREAREQBERAEREAREQBERAEREAREQBERAEREAREQBERAEREAREQBERAEREAREQBERAEREAREQBERAEREAREQBERAEREAREQBERAEREAREQBERAEREAREQBERAEREAREQBERAP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1195388"/>
            <a:ext cx="333375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1" name="Picture 7" descr="http://inovacnipodnikani.cz/files/new462/482-Czech_Trad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808819"/>
            <a:ext cx="2099153" cy="157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76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7543" y="666750"/>
            <a:ext cx="8208912" cy="5210522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cs-CZ" dirty="0"/>
              <a:t>N</a:t>
            </a:r>
            <a:r>
              <a:rPr lang="cs-CZ" dirty="0" smtClean="0"/>
              <a:t>a </a:t>
            </a:r>
            <a:r>
              <a:rPr lang="cs-CZ" dirty="0"/>
              <a:t>konci listopadu 2012 vláda schválila vymezení </a:t>
            </a:r>
            <a:r>
              <a:rPr lang="cs-CZ" b="1" dirty="0"/>
              <a:t>8 operačních </a:t>
            </a:r>
            <a:r>
              <a:rPr lang="cs-CZ" b="1" dirty="0" smtClean="0"/>
              <a:t>programů.</a:t>
            </a:r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cs-CZ" dirty="0"/>
              <a:t>J</a:t>
            </a:r>
            <a:r>
              <a:rPr lang="cs-CZ" dirty="0" smtClean="0"/>
              <a:t>edním z nich </a:t>
            </a:r>
            <a:r>
              <a:rPr lang="cs-CZ" dirty="0"/>
              <a:t>je </a:t>
            </a:r>
            <a:r>
              <a:rPr lang="cs-CZ" b="1" dirty="0"/>
              <a:t>Operační program Podnikání a inovace </a:t>
            </a:r>
            <a:r>
              <a:rPr lang="cs-CZ" b="1" dirty="0" smtClean="0"/>
              <a:t>pro konkurenceschopnost </a:t>
            </a:r>
            <a:r>
              <a:rPr lang="cs-CZ" b="1" dirty="0"/>
              <a:t>(</a:t>
            </a:r>
            <a:r>
              <a:rPr lang="cs-CZ" b="1" dirty="0" smtClean="0"/>
              <a:t>OP PIK</a:t>
            </a:r>
            <a:r>
              <a:rPr lang="cs-CZ" b="1" dirty="0"/>
              <a:t>) </a:t>
            </a:r>
            <a:r>
              <a:rPr lang="cs-CZ" b="1" dirty="0" smtClean="0"/>
              <a:t>koncentrujícího se na:</a:t>
            </a:r>
            <a:endParaRPr lang="cs-CZ" b="1" dirty="0"/>
          </a:p>
          <a:p>
            <a:pPr>
              <a:spcBef>
                <a:spcPts val="1200"/>
              </a:spcBef>
              <a:buBlip>
                <a:blip r:embed="rId2"/>
              </a:buBlip>
              <a:defRPr/>
            </a:pPr>
            <a:r>
              <a:rPr lang="cs-CZ" b="1" dirty="0" smtClean="0">
                <a:solidFill>
                  <a:srgbClr val="FF0000"/>
                </a:solidFill>
              </a:rPr>
              <a:t>Znalostní </a:t>
            </a:r>
            <a:r>
              <a:rPr lang="cs-CZ" b="1" dirty="0">
                <a:solidFill>
                  <a:srgbClr val="FF0000"/>
                </a:solidFill>
              </a:rPr>
              <a:t>ekonomiku a </a:t>
            </a:r>
            <a:r>
              <a:rPr lang="cs-CZ" b="1" dirty="0" smtClean="0">
                <a:solidFill>
                  <a:srgbClr val="FF0000"/>
                </a:solidFill>
              </a:rPr>
              <a:t>inovace </a:t>
            </a:r>
            <a:r>
              <a:rPr lang="cs-CZ" dirty="0" smtClean="0"/>
              <a:t>- </a:t>
            </a:r>
            <a:r>
              <a:rPr lang="cs-CZ" dirty="0"/>
              <a:t>p</a:t>
            </a:r>
            <a:r>
              <a:rPr lang="cs-CZ" dirty="0" smtClean="0"/>
              <a:t>odpora projektů založených </a:t>
            </a:r>
            <a:r>
              <a:rPr lang="cs-CZ" dirty="0"/>
              <a:t>na technologickém rozvoji, inovacích, uplatnění principů znalostní ekonomiky, transferu technologií apod</a:t>
            </a:r>
            <a:r>
              <a:rPr lang="cs-CZ" dirty="0" smtClean="0"/>
              <a:t>.</a:t>
            </a:r>
            <a:endParaRPr lang="cs-CZ" b="1" dirty="0"/>
          </a:p>
          <a:p>
            <a:pPr>
              <a:spcBef>
                <a:spcPts val="600"/>
              </a:spcBef>
              <a:buBlip>
                <a:blip r:embed="rId2"/>
              </a:buBlip>
              <a:defRPr/>
            </a:pPr>
            <a:r>
              <a:rPr lang="cs-CZ" b="1" dirty="0">
                <a:solidFill>
                  <a:srgbClr val="FF0000"/>
                </a:solidFill>
              </a:rPr>
              <a:t>Vylepšení podnikatelského prostředí a individuální </a:t>
            </a:r>
            <a:r>
              <a:rPr lang="cs-CZ" b="1" dirty="0" smtClean="0">
                <a:solidFill>
                  <a:srgbClr val="FF0000"/>
                </a:solidFill>
              </a:rPr>
              <a:t>podpory     (</a:t>
            </a:r>
            <a:r>
              <a:rPr lang="cs-CZ" b="1" dirty="0">
                <a:solidFill>
                  <a:srgbClr val="FF0000"/>
                </a:solidFill>
              </a:rPr>
              <a:t>s využitím zejména finančních </a:t>
            </a:r>
            <a:r>
              <a:rPr lang="cs-CZ" b="1" dirty="0" smtClean="0">
                <a:solidFill>
                  <a:srgbClr val="FF0000"/>
                </a:solidFill>
              </a:rPr>
              <a:t>nástrojů) </a:t>
            </a:r>
            <a:r>
              <a:rPr lang="cs-CZ" dirty="0"/>
              <a:t>- </a:t>
            </a:r>
            <a:r>
              <a:rPr lang="cs-CZ" dirty="0" smtClean="0"/>
              <a:t>posílení úlohy </a:t>
            </a:r>
            <a:r>
              <a:rPr lang="cs-CZ" dirty="0"/>
              <a:t>nových finančních </a:t>
            </a:r>
            <a:r>
              <a:rPr lang="cs-CZ" dirty="0" smtClean="0"/>
              <a:t>nástrojů, jejich uplatnění předurčí analýza EIF</a:t>
            </a:r>
            <a:endParaRPr lang="cs-CZ" dirty="0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dirty="0"/>
              <a:t>II. Strategie MPO pro nové programovací období </a:t>
            </a:r>
            <a:endParaRPr lang="pt-BR" b="1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87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>
          <a:xfrm>
            <a:off x="468313" y="339725"/>
            <a:ext cx="8399462" cy="861774"/>
          </a:xfrm>
        </p:spPr>
        <p:txBody>
          <a:bodyPr/>
          <a:lstStyle/>
          <a:p>
            <a:r>
              <a:rPr lang="cs-CZ" sz="2800" b="1" dirty="0" smtClean="0">
                <a:latin typeface="Calibri" pitchFamily="34" charset="0"/>
                <a:cs typeface="Calibri" pitchFamily="34" charset="0"/>
              </a:rPr>
              <a:t>Operační program Podnikání a inovace pro konkurenceschopnost</a:t>
            </a:r>
          </a:p>
        </p:txBody>
      </p:sp>
      <p:sp>
        <p:nvSpPr>
          <p:cNvPr id="126979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468313" y="1125538"/>
            <a:ext cx="8207375" cy="4751387"/>
          </a:xfrm>
        </p:spPr>
        <p:txBody>
          <a:bodyPr/>
          <a:lstStyle/>
          <a:p>
            <a:pPr marL="0" indent="0" algn="just" fontAlgn="base" hangingPunct="0">
              <a:spcBef>
                <a:spcPts val="600"/>
              </a:spcBef>
              <a:buFont typeface="Arial" charset="0"/>
              <a:buNone/>
              <a:defRPr/>
            </a:pPr>
            <a:r>
              <a:rPr lang="cs-CZ" sz="2400" b="1" dirty="0" smtClean="0">
                <a:latin typeface="Calibri" pitchFamily="34" charset="0"/>
                <a:cs typeface="Calibri" pitchFamily="34" charset="0"/>
              </a:rPr>
              <a:t>Zaměření </a:t>
            </a:r>
            <a:r>
              <a:rPr lang="cs-CZ" sz="2400" b="1" dirty="0">
                <a:latin typeface="Calibri" pitchFamily="34" charset="0"/>
                <a:cs typeface="Calibri" pitchFamily="34" charset="0"/>
              </a:rPr>
              <a:t>programu: </a:t>
            </a:r>
          </a:p>
          <a:p>
            <a:pPr marL="536575" indent="-273050" algn="just">
              <a:spcBef>
                <a:spcPts val="1200"/>
              </a:spcBef>
              <a:buFont typeface="Arial" charset="0"/>
              <a:buBlip>
                <a:blip r:embed="rId2"/>
              </a:buBlip>
              <a:defRPr/>
            </a:pPr>
            <a:r>
              <a:rPr lang="cs-CZ" sz="2400" dirty="0">
                <a:latin typeface="Calibri" pitchFamily="34" charset="0"/>
                <a:cs typeface="Calibri" pitchFamily="34" charset="0"/>
              </a:rPr>
              <a:t>Podpora podnikatelského prostředí a inovativních aktivit, zejména MSP, </a:t>
            </a:r>
            <a:r>
              <a:rPr lang="cs-CZ" sz="2400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propojení vazeb na výzkum a vývoj podporovaný v rámci OP 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VVV </a:t>
            </a:r>
            <a:endParaRPr lang="cs-CZ" sz="2400" dirty="0">
              <a:solidFill>
                <a:schemeClr val="accent5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536575" indent="-273050" algn="just">
              <a:spcBef>
                <a:spcPts val="600"/>
              </a:spcBef>
              <a:buFont typeface="Arial" charset="0"/>
              <a:buBlip>
                <a:blip r:embed="rId2"/>
              </a:buBlip>
              <a:defRPr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Podpora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snižování energetické náročnosti a podpora inovativních řešení přispívajících ke snižování emisí, zavádění vysokorychlostního internetu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dalších moderních komunikačních prostředků v podnikové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sféře  </a:t>
            </a:r>
            <a:endParaRPr lang="cs-CZ" sz="2400" dirty="0">
              <a:latin typeface="Calibri" pitchFamily="34" charset="0"/>
              <a:cs typeface="Calibri" pitchFamily="34" charset="0"/>
            </a:endParaRPr>
          </a:p>
          <a:p>
            <a:pPr marL="0" indent="0" algn="just" fontAlgn="base" hangingPunct="0">
              <a:buFont typeface="Arial" charset="0"/>
              <a:buNone/>
              <a:defRPr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Zvýšení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konkurenceschopné ekonomiky, Rozvoj páteřní infrastruktury, Integrovaný rozvoj území. </a:t>
            </a:r>
            <a:endParaRPr lang="cs-CZ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66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ředloha V2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lastní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ředloha V2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lastní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ředloha V2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lastní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ředloha V2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lastní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Předloha V2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lastní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797</Words>
  <Application>Microsoft Office PowerPoint</Application>
  <PresentationFormat>Předvádění na obrazovce (4:3)</PresentationFormat>
  <Paragraphs>104</Paragraphs>
  <Slides>13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5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Předloha V2</vt:lpstr>
      <vt:lpstr>1_Předloha V2</vt:lpstr>
      <vt:lpstr>2_Předloha V2</vt:lpstr>
      <vt:lpstr>3_Předloha V2</vt:lpstr>
      <vt:lpstr>4_Předloha V2</vt:lpstr>
      <vt:lpstr>Kreativita a fondy EU z pohledu Ministerstva průmyslu a obchodu</vt:lpstr>
      <vt:lpstr>Obsah vystoupení</vt:lpstr>
      <vt:lpstr>I. Podpora kreativity a inovací v rámci OPPI</vt:lpstr>
      <vt:lpstr>Podpora inovací a VaV se setkává s obrovským zájmem podnikatelů</vt:lpstr>
      <vt:lpstr>Na podporu kreativity je možné podívat se také z jiného úhlu, a to je podpora oborů a odvětví, které se zaměřují především na vytváření nových poznatků</vt:lpstr>
      <vt:lpstr>Ukázka úspěšně realizovaného projektu</vt:lpstr>
      <vt:lpstr>Interní projekt v OPPI: Design pro konkurenceschopnost</vt:lpstr>
      <vt:lpstr>II. Strategie MPO pro nové programovací období </vt:lpstr>
      <vt:lpstr>Operační program Podnikání a inovace pro konkurenceschopnost</vt:lpstr>
      <vt:lpstr>Návrh prioritních os OP PIK </vt:lpstr>
      <vt:lpstr>Operační program MPO pro období 2014 - 2020</vt:lpstr>
      <vt:lpstr>Podpora kreativních oborů v rámci OP PIK</vt:lpstr>
      <vt:lpstr> Ing. Jan Dejl e-mail: dejl@mpo.cz </vt:lpstr>
    </vt:vector>
  </TitlesOfParts>
  <Company>Ministerstvo průmyslu a obchodu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Příhodová Marcela</dc:creator>
  <cp:lastModifiedBy>Dejl Jan</cp:lastModifiedBy>
  <cp:revision>46</cp:revision>
  <cp:lastPrinted>2013-10-29T15:19:25Z</cp:lastPrinted>
  <dcterms:created xsi:type="dcterms:W3CDTF">2011-11-30T09:26:06Z</dcterms:created>
  <dcterms:modified xsi:type="dcterms:W3CDTF">2013-10-29T15:54:05Z</dcterms:modified>
</cp:coreProperties>
</file>