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51C2-2655-42BE-A963-D6965BC99363}" type="datetimeFigureOut">
              <a:rPr lang="cs-CZ" smtClean="0"/>
              <a:t>30.06.2026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CE86-C1DE-4437-98C4-0B27639B36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517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51C2-2655-42BE-A963-D6965BC99363}" type="datetimeFigureOut">
              <a:rPr lang="cs-CZ" smtClean="0"/>
              <a:t>30.06.2026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CE86-C1DE-4437-98C4-0B27639B36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29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51C2-2655-42BE-A963-D6965BC99363}" type="datetimeFigureOut">
              <a:rPr lang="cs-CZ" smtClean="0"/>
              <a:t>30.06.2026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CE86-C1DE-4437-98C4-0B27639B36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10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51C2-2655-42BE-A963-D6965BC99363}" type="datetimeFigureOut">
              <a:rPr lang="cs-CZ" smtClean="0"/>
              <a:t>30.06.2026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CE86-C1DE-4437-98C4-0B27639B36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54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51C2-2655-42BE-A963-D6965BC99363}" type="datetimeFigureOut">
              <a:rPr lang="cs-CZ" smtClean="0"/>
              <a:t>30.06.2026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CE86-C1DE-4437-98C4-0B27639B36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586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51C2-2655-42BE-A963-D6965BC99363}" type="datetimeFigureOut">
              <a:rPr lang="cs-CZ" smtClean="0"/>
              <a:t>30.06.2026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CE86-C1DE-4437-98C4-0B27639B36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7058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51C2-2655-42BE-A963-D6965BC99363}" type="datetimeFigureOut">
              <a:rPr lang="cs-CZ" smtClean="0"/>
              <a:t>30.06.2026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CE86-C1DE-4437-98C4-0B27639B36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29071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51C2-2655-42BE-A963-D6965BC99363}" type="datetimeFigureOut">
              <a:rPr lang="cs-CZ" smtClean="0"/>
              <a:t>30.06.2026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CE86-C1DE-4437-98C4-0B27639B36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29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51C2-2655-42BE-A963-D6965BC99363}" type="datetimeFigureOut">
              <a:rPr lang="cs-CZ" smtClean="0"/>
              <a:t>30.06.2026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CE86-C1DE-4437-98C4-0B27639B36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7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51C2-2655-42BE-A963-D6965BC99363}" type="datetimeFigureOut">
              <a:rPr lang="cs-CZ" smtClean="0"/>
              <a:t>30.06.2026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CE86-C1DE-4437-98C4-0B27639B36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330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51C2-2655-42BE-A963-D6965BC99363}" type="datetimeFigureOut">
              <a:rPr lang="cs-CZ" smtClean="0"/>
              <a:t>30.06.2026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BCE86-C1DE-4437-98C4-0B27639B36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49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644051C2-2655-42BE-A963-D6965BC99363}" type="datetimeFigureOut">
              <a:rPr lang="cs-CZ" smtClean="0"/>
              <a:t>30.06.2026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46BCE86-C1DE-4437-98C4-0B27639B36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359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D6BDEC-3ECC-4660-B692-DAB26F688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7"/>
            <a:ext cx="7315200" cy="39170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  <a:t>Postup vyplnění vyúčtování v Dotačním portálu MK (DPMK)</a:t>
            </a:r>
            <a:b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- Monitorovací zpráva</a:t>
            </a:r>
            <a:br>
              <a:rPr lang="cs-CZ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- Účetní doklady</a:t>
            </a:r>
            <a:endParaRPr lang="cs-CZ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906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C8F89A-A0CC-4A97-B911-045F34EFF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8.2. Účetní doklady</a:t>
            </a: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- vyplníte první požadované údaje</a:t>
            </a: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- uložíte</a:t>
            </a: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- veřejnou zakázku nevyplňujete</a:t>
            </a: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- dále vyplníte dodavatele (viz. další strana)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F0E6EF2-9D0B-4A41-8EF6-25E9456CF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1360904"/>
            <a:ext cx="7315200" cy="1488394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13D4855-79E8-4BEA-992B-75E79D4DB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2974801"/>
            <a:ext cx="7315200" cy="83751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2DF826D-6796-4D2A-8360-DDBC67029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92" y="3937814"/>
            <a:ext cx="7327845" cy="1488394"/>
          </a:xfrm>
          <a:prstGeom prst="rect">
            <a:avLst/>
          </a:prstGeom>
        </p:spPr>
      </p:pic>
      <p:sp>
        <p:nvSpPr>
          <p:cNvPr id="10" name="Znak násobení 9">
            <a:extLst>
              <a:ext uri="{FF2B5EF4-FFF2-40B4-BE49-F238E27FC236}">
                <a16:creationId xmlns:a16="http://schemas.microsoft.com/office/drawing/2014/main" id="{36466B4E-CE8C-43D3-B22B-75D99F30F1C7}"/>
              </a:ext>
            </a:extLst>
          </p:cNvPr>
          <p:cNvSpPr/>
          <p:nvPr/>
        </p:nvSpPr>
        <p:spPr>
          <a:xfrm>
            <a:off x="3733536" y="3012393"/>
            <a:ext cx="270404" cy="26224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13F8E74-2DEC-4CAF-A125-ADE034F5F1A5}"/>
              </a:ext>
            </a:extLst>
          </p:cNvPr>
          <p:cNvSpPr/>
          <p:nvPr/>
        </p:nvSpPr>
        <p:spPr>
          <a:xfrm>
            <a:off x="3962400" y="1557867"/>
            <a:ext cx="592137" cy="2156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1B41F28-8877-4592-8C20-062BAD972855}"/>
              </a:ext>
            </a:extLst>
          </p:cNvPr>
          <p:cNvSpPr/>
          <p:nvPr/>
        </p:nvSpPr>
        <p:spPr>
          <a:xfrm>
            <a:off x="10363200" y="4233333"/>
            <a:ext cx="820737" cy="2421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Spojnice: pravoúhlá 12">
            <a:extLst>
              <a:ext uri="{FF2B5EF4-FFF2-40B4-BE49-F238E27FC236}">
                <a16:creationId xmlns:a16="http://schemas.microsoft.com/office/drawing/2014/main" id="{7BC54B05-7467-45A5-B066-99F5CF285F45}"/>
              </a:ext>
            </a:extLst>
          </p:cNvPr>
          <p:cNvCxnSpPr>
            <a:cxnSpLocks/>
            <a:endCxn id="11" idx="1"/>
          </p:cNvCxnSpPr>
          <p:nvPr/>
        </p:nvCxnSpPr>
        <p:spPr>
          <a:xfrm rot="5400000" flipH="1" flipV="1">
            <a:off x="3049609" y="2062011"/>
            <a:ext cx="1309115" cy="516467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642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C8F89A-A0CC-4A97-B911-045F34EFF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8.3. Účetní doklady</a:t>
            </a: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- zadáváte-li nového dodavatele, vyplňte IČO, název (jedná-li se</a:t>
            </a: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o fyzickou osobu, pak datum narození, jméno</a:t>
            </a: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a příjmení) a dále </a:t>
            </a:r>
            <a:r>
              <a:rPr lang="cs-CZ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adresu</a:t>
            </a: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- typ dodavatele zaškrtávat nemusíte</a:t>
            </a: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- opakuje-li se dodavatel</a:t>
            </a: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u více dokladů (Vašich jiných projektů), lze jej vybrat ze seznamu na začátku strany</a:t>
            </a: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- následně kliknete na „uložit a zpět“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B31CBB68-4770-40A3-A37A-E726993BA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267" y="753260"/>
            <a:ext cx="6366933" cy="2826032"/>
          </a:xfrm>
        </p:spPr>
      </p:pic>
      <p:sp>
        <p:nvSpPr>
          <p:cNvPr id="14" name="Znak násobení 13">
            <a:extLst>
              <a:ext uri="{FF2B5EF4-FFF2-40B4-BE49-F238E27FC236}">
                <a16:creationId xmlns:a16="http://schemas.microsoft.com/office/drawing/2014/main" id="{16A8E6D0-39E6-4ADA-8EEC-B94EFFAAECEE}"/>
              </a:ext>
            </a:extLst>
          </p:cNvPr>
          <p:cNvSpPr/>
          <p:nvPr/>
        </p:nvSpPr>
        <p:spPr>
          <a:xfrm>
            <a:off x="4377267" y="1025686"/>
            <a:ext cx="235352" cy="19764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nak násobení 14">
            <a:extLst>
              <a:ext uri="{FF2B5EF4-FFF2-40B4-BE49-F238E27FC236}">
                <a16:creationId xmlns:a16="http://schemas.microsoft.com/office/drawing/2014/main" id="{B5948427-2FD8-45C8-AD31-799C609CFDA9}"/>
              </a:ext>
            </a:extLst>
          </p:cNvPr>
          <p:cNvSpPr/>
          <p:nvPr/>
        </p:nvSpPr>
        <p:spPr>
          <a:xfrm>
            <a:off x="4377267" y="1406828"/>
            <a:ext cx="235352" cy="19764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nak násobení 15">
            <a:extLst>
              <a:ext uri="{FF2B5EF4-FFF2-40B4-BE49-F238E27FC236}">
                <a16:creationId xmlns:a16="http://schemas.microsoft.com/office/drawing/2014/main" id="{379A9532-A1F1-42CF-9B1E-7EC05E8D8B3A}"/>
              </a:ext>
            </a:extLst>
          </p:cNvPr>
          <p:cNvSpPr/>
          <p:nvPr/>
        </p:nvSpPr>
        <p:spPr>
          <a:xfrm>
            <a:off x="4367943" y="1754102"/>
            <a:ext cx="235352" cy="19764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FCDE27EA-711E-48DB-BE66-9CB79C1D0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943" y="3644400"/>
            <a:ext cx="5943564" cy="2460340"/>
          </a:xfrm>
          <a:prstGeom prst="rect">
            <a:avLst/>
          </a:prstGeom>
        </p:spPr>
      </p:pic>
      <p:cxnSp>
        <p:nvCxnSpPr>
          <p:cNvPr id="20" name="Spojnice: pravoúhlá 19">
            <a:extLst>
              <a:ext uri="{FF2B5EF4-FFF2-40B4-BE49-F238E27FC236}">
                <a16:creationId xmlns:a16="http://schemas.microsoft.com/office/drawing/2014/main" id="{168B1AF6-12AD-4001-805B-7AA8889AB2E2}"/>
              </a:ext>
            </a:extLst>
          </p:cNvPr>
          <p:cNvCxnSpPr>
            <a:cxnSpLocks/>
          </p:cNvCxnSpPr>
          <p:nvPr/>
        </p:nvCxnSpPr>
        <p:spPr>
          <a:xfrm>
            <a:off x="3115733" y="2741184"/>
            <a:ext cx="7195774" cy="687816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ál 20">
            <a:extLst>
              <a:ext uri="{FF2B5EF4-FFF2-40B4-BE49-F238E27FC236}">
                <a16:creationId xmlns:a16="http://schemas.microsoft.com/office/drawing/2014/main" id="{ABBECB35-50DD-44E2-A992-45E98C43D729}"/>
              </a:ext>
            </a:extLst>
          </p:cNvPr>
          <p:cNvSpPr/>
          <p:nvPr/>
        </p:nvSpPr>
        <p:spPr>
          <a:xfrm>
            <a:off x="10380133" y="3330994"/>
            <a:ext cx="199607" cy="1996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Spojnice: pravoúhlá 22">
            <a:extLst>
              <a:ext uri="{FF2B5EF4-FFF2-40B4-BE49-F238E27FC236}">
                <a16:creationId xmlns:a16="http://schemas.microsoft.com/office/drawing/2014/main" id="{C8B93A1D-35EC-4C55-A878-D30D61B5C4AB}"/>
              </a:ext>
            </a:extLst>
          </p:cNvPr>
          <p:cNvCxnSpPr>
            <a:cxnSpLocks/>
          </p:cNvCxnSpPr>
          <p:nvPr/>
        </p:nvCxnSpPr>
        <p:spPr>
          <a:xfrm>
            <a:off x="2904050" y="4253029"/>
            <a:ext cx="1590893" cy="1362601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pojnice: pravoúhlá 25">
            <a:extLst>
              <a:ext uri="{FF2B5EF4-FFF2-40B4-BE49-F238E27FC236}">
                <a16:creationId xmlns:a16="http://schemas.microsoft.com/office/drawing/2014/main" id="{571CB2F8-BEFC-4F8A-9686-9026F9C76F05}"/>
              </a:ext>
            </a:extLst>
          </p:cNvPr>
          <p:cNvCxnSpPr/>
          <p:nvPr/>
        </p:nvCxnSpPr>
        <p:spPr>
          <a:xfrm>
            <a:off x="4064000" y="5615630"/>
            <a:ext cx="430943" cy="387237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E8CA99B1-A806-445A-B901-02510E4B7A9A}"/>
              </a:ext>
            </a:extLst>
          </p:cNvPr>
          <p:cNvCxnSpPr>
            <a:cxnSpLocks/>
          </p:cNvCxnSpPr>
          <p:nvPr/>
        </p:nvCxnSpPr>
        <p:spPr>
          <a:xfrm>
            <a:off x="4494943" y="5477933"/>
            <a:ext cx="420032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92A28BCD-B95F-434A-AE5E-C6ECCCFBC6BA}"/>
              </a:ext>
            </a:extLst>
          </p:cNvPr>
          <p:cNvCxnSpPr>
            <a:cxnSpLocks/>
          </p:cNvCxnSpPr>
          <p:nvPr/>
        </p:nvCxnSpPr>
        <p:spPr>
          <a:xfrm>
            <a:off x="4494943" y="5615630"/>
            <a:ext cx="420032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élník 35">
            <a:extLst>
              <a:ext uri="{FF2B5EF4-FFF2-40B4-BE49-F238E27FC236}">
                <a16:creationId xmlns:a16="http://schemas.microsoft.com/office/drawing/2014/main" id="{FD4B4798-4FCD-453B-A758-77C68E49F9E7}"/>
              </a:ext>
            </a:extLst>
          </p:cNvPr>
          <p:cNvSpPr/>
          <p:nvPr/>
        </p:nvSpPr>
        <p:spPr>
          <a:xfrm>
            <a:off x="4910667" y="3716988"/>
            <a:ext cx="668866" cy="1769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296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C8F89A-A0CC-4A97-B911-045F34EFF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8.4. Účetní doklady</a:t>
            </a: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- v další části dokladu vyplníte údaje - přílohy či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skeny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dokladů nejsou povinné (avšak musejí být k dispozici pro účely případných budoucích kontrol)</a:t>
            </a: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- pole způsobilých výdajů bude vyplněno</a:t>
            </a: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v následujícím kroku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F76F6FF6-F5E5-4765-B5C6-E4E25FABD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8" y="2476569"/>
            <a:ext cx="7315200" cy="2132404"/>
          </a:xfrm>
        </p:spPr>
      </p:pic>
    </p:spTree>
    <p:extLst>
      <p:ext uri="{BB962C8B-B14F-4D97-AF65-F5344CB8AC3E}">
        <p14:creationId xmlns:p14="http://schemas.microsoft.com/office/powerpoint/2010/main" val="1472765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C8F89A-A0CC-4A97-B911-045F34EFF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8.5. Účetní doklady</a:t>
            </a: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- dále vyplníte, ke které položce rozpočtu se doklad vztahuje</a:t>
            </a: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- v novém okně vyberete příslušnou kategorii</a:t>
            </a: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a částku, která byla využita z poskytnuté dotace</a:t>
            </a: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- následně se tlačítkem „Uložit a zpět“ vrátíte na předchozí stranu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D86C509E-7F42-4D30-BF90-9846BDF78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763178"/>
            <a:ext cx="7315200" cy="2291050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E337DCD-7D7F-4639-850C-6D6F34671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7" y="3163252"/>
            <a:ext cx="7315199" cy="272754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E2A67B7-6913-4CC4-B160-3C9AE8CFDC0D}"/>
              </a:ext>
            </a:extLst>
          </p:cNvPr>
          <p:cNvSpPr/>
          <p:nvPr/>
        </p:nvSpPr>
        <p:spPr>
          <a:xfrm>
            <a:off x="10074802" y="772470"/>
            <a:ext cx="1109134" cy="2604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Spojnice: pravoúhlá 10">
            <a:extLst>
              <a:ext uri="{FF2B5EF4-FFF2-40B4-BE49-F238E27FC236}">
                <a16:creationId xmlns:a16="http://schemas.microsoft.com/office/drawing/2014/main" id="{ED49C89E-BC53-4EBC-B391-CB2C8313F151}"/>
              </a:ext>
            </a:extLst>
          </p:cNvPr>
          <p:cNvCxnSpPr>
            <a:cxnSpLocks/>
          </p:cNvCxnSpPr>
          <p:nvPr/>
        </p:nvCxnSpPr>
        <p:spPr>
          <a:xfrm flipV="1">
            <a:off x="3437467" y="889001"/>
            <a:ext cx="6637335" cy="1354666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>
            <a:extLst>
              <a:ext uri="{FF2B5EF4-FFF2-40B4-BE49-F238E27FC236}">
                <a16:creationId xmlns:a16="http://schemas.microsoft.com/office/drawing/2014/main" id="{F83A5A34-A51C-4D59-B667-612C9CB2B623}"/>
              </a:ext>
            </a:extLst>
          </p:cNvPr>
          <p:cNvSpPr/>
          <p:nvPr/>
        </p:nvSpPr>
        <p:spPr>
          <a:xfrm>
            <a:off x="4563534" y="3361267"/>
            <a:ext cx="745066" cy="2401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072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B1098A07-A317-4DD3-BF0B-BA176A794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3210928"/>
            <a:ext cx="7315198" cy="271317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BC8F89A-A0CC-4A97-B911-045F34EFF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8.6. Účetní doklady</a:t>
            </a: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- vyplníte v poslední </a:t>
            </a:r>
            <a:r>
              <a:rPr lang="cs-CZ" sz="1800" b="1">
                <a:latin typeface="Arial" panose="020B0604020202020204" pitchFamily="34" charset="0"/>
                <a:cs typeface="Arial" panose="020B0604020202020204" pitchFamily="34" charset="0"/>
              </a:rPr>
              <a:t>sekci úhradu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k účetnímu dokladu</a:t>
            </a: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- příloha opět není povinná</a:t>
            </a: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- následně kliknete na uložit a zpět</a:t>
            </a: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D86C509E-7F42-4D30-BF90-9846BDF78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763178"/>
            <a:ext cx="7315200" cy="2291050"/>
          </a:xfr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E2A67B7-6913-4CC4-B160-3C9AE8CFDC0D}"/>
              </a:ext>
            </a:extLst>
          </p:cNvPr>
          <p:cNvSpPr/>
          <p:nvPr/>
        </p:nvSpPr>
        <p:spPr>
          <a:xfrm>
            <a:off x="10074802" y="1884835"/>
            <a:ext cx="1109134" cy="2604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Spojnice: pravoúhlá 10">
            <a:extLst>
              <a:ext uri="{FF2B5EF4-FFF2-40B4-BE49-F238E27FC236}">
                <a16:creationId xmlns:a16="http://schemas.microsoft.com/office/drawing/2014/main" id="{ED49C89E-BC53-4EBC-B391-CB2C8313F151}"/>
              </a:ext>
            </a:extLst>
          </p:cNvPr>
          <p:cNvCxnSpPr>
            <a:cxnSpLocks/>
          </p:cNvCxnSpPr>
          <p:nvPr/>
        </p:nvCxnSpPr>
        <p:spPr>
          <a:xfrm flipV="1">
            <a:off x="3462867" y="2015067"/>
            <a:ext cx="6611935" cy="931333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>
            <a:extLst>
              <a:ext uri="{FF2B5EF4-FFF2-40B4-BE49-F238E27FC236}">
                <a16:creationId xmlns:a16="http://schemas.microsoft.com/office/drawing/2014/main" id="{F83A5A34-A51C-4D59-B667-612C9CB2B623}"/>
              </a:ext>
            </a:extLst>
          </p:cNvPr>
          <p:cNvSpPr/>
          <p:nvPr/>
        </p:nvSpPr>
        <p:spPr>
          <a:xfrm>
            <a:off x="4597400" y="3210928"/>
            <a:ext cx="745066" cy="2485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681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C8F89A-A0CC-4A97-B911-045F34EFF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8.7. Účetní doklady</a:t>
            </a: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- máte-li vyplněny všechny údaje u daného dokladu, kliknutím na „uložit a zpět“ se vrátíte na původní stranu účetních dokladů (krok 8.1.)</a:t>
            </a:r>
            <a:b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- po vyplnění všech dokladů se vrátíte do monitorovací zprávy do sekce „Seznam účetních dokladů</a:t>
            </a:r>
            <a:b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- zde stačí kliknout na tlačítko „Aktualizovat“</a:t>
            </a:r>
            <a:b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POZOR!!!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Pokud následně provedete úpravu některého z dokladů, je třeba vždy před podáním kliknout na „aktualizovat“.</a:t>
            </a: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Zástupný symbol pro obsah 11">
            <a:extLst>
              <a:ext uri="{FF2B5EF4-FFF2-40B4-BE49-F238E27FC236}">
                <a16:creationId xmlns:a16="http://schemas.microsoft.com/office/drawing/2014/main" id="{2809374A-7BCE-467A-8C1E-89964DAD7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1123837"/>
            <a:ext cx="7315200" cy="1488394"/>
          </a:xfr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DE83724-FAD1-4FEE-AFB2-AC4371C61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738" y="3032904"/>
            <a:ext cx="7300317" cy="2581645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5ED0224D-A10D-45FB-B001-C63DF11B185B}"/>
              </a:ext>
            </a:extLst>
          </p:cNvPr>
          <p:cNvSpPr/>
          <p:nvPr/>
        </p:nvSpPr>
        <p:spPr>
          <a:xfrm>
            <a:off x="4555067" y="1300488"/>
            <a:ext cx="770466" cy="2604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ADE20B81-D9CF-40EB-AE65-A12D80217C34}"/>
              </a:ext>
            </a:extLst>
          </p:cNvPr>
          <p:cNvSpPr/>
          <p:nvPr/>
        </p:nvSpPr>
        <p:spPr>
          <a:xfrm>
            <a:off x="7459134" y="3294196"/>
            <a:ext cx="1380066" cy="2604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50D6658-16A7-4217-BB20-C8E29E887AB4}"/>
              </a:ext>
            </a:extLst>
          </p:cNvPr>
          <p:cNvSpPr/>
          <p:nvPr/>
        </p:nvSpPr>
        <p:spPr>
          <a:xfrm>
            <a:off x="3865034" y="4063263"/>
            <a:ext cx="817033" cy="2604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Spojnice: pravoúhlá 19">
            <a:extLst>
              <a:ext uri="{FF2B5EF4-FFF2-40B4-BE49-F238E27FC236}">
                <a16:creationId xmlns:a16="http://schemas.microsoft.com/office/drawing/2014/main" id="{369DAF0F-284E-487C-8603-E6B4323D33F2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3048001" y="4193495"/>
            <a:ext cx="817033" cy="260463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50F14960-7E9E-45BF-A7F4-3B9A671B4F05}"/>
              </a:ext>
            </a:extLst>
          </p:cNvPr>
          <p:cNvCxnSpPr/>
          <p:nvPr/>
        </p:nvCxnSpPr>
        <p:spPr>
          <a:xfrm>
            <a:off x="3962400" y="5113866"/>
            <a:ext cx="664633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991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1D4E00-0502-4839-8CA1-83E7D7B34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9. Poslední kroky</a:t>
            </a: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- čestné prohlášení</a:t>
            </a: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- vytvoření dokumentu monitorovací zprávy (návod viz. poznámky)</a:t>
            </a: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- podání monitorovací zprávy</a:t>
            </a: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POZOR: </a:t>
            </a:r>
            <a:r>
              <a:rPr lang="cs-CZ" sz="2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tyto kroky provádí výhradně statutární orgán / zplnomocněná osoba</a:t>
            </a: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C82CE6B-C584-43A1-B867-3765AC686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434" y="2504956"/>
            <a:ext cx="6619656" cy="2734579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DDD675B-C4E1-4F6B-8F5D-DACB63126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29" y="752126"/>
            <a:ext cx="6333067" cy="163447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AE757CB-F186-4FE3-8462-C72FB3794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336" y="5357893"/>
            <a:ext cx="7561852" cy="747981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304CCCCB-FC79-4A79-8B98-41004EE6C6A0}"/>
              </a:ext>
            </a:extLst>
          </p:cNvPr>
          <p:cNvSpPr/>
          <p:nvPr/>
        </p:nvSpPr>
        <p:spPr>
          <a:xfrm>
            <a:off x="8623700" y="993605"/>
            <a:ext cx="1555470" cy="2604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7DAF3DA4-0314-47F7-B970-B9F635C186C0}"/>
              </a:ext>
            </a:extLst>
          </p:cNvPr>
          <p:cNvSpPr/>
          <p:nvPr/>
        </p:nvSpPr>
        <p:spPr>
          <a:xfrm>
            <a:off x="9618453" y="3544148"/>
            <a:ext cx="1190445" cy="2604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Spojnice: pravoúhlá 13">
            <a:extLst>
              <a:ext uri="{FF2B5EF4-FFF2-40B4-BE49-F238E27FC236}">
                <a16:creationId xmlns:a16="http://schemas.microsoft.com/office/drawing/2014/main" id="{92987DB0-1B10-4C5E-A003-236CF4411375}"/>
              </a:ext>
            </a:extLst>
          </p:cNvPr>
          <p:cNvCxnSpPr>
            <a:cxnSpLocks/>
          </p:cNvCxnSpPr>
          <p:nvPr/>
        </p:nvCxnSpPr>
        <p:spPr>
          <a:xfrm>
            <a:off x="3045128" y="3131391"/>
            <a:ext cx="1293959" cy="125082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pojnice: pravoúhlá 18">
            <a:extLst>
              <a:ext uri="{FF2B5EF4-FFF2-40B4-BE49-F238E27FC236}">
                <a16:creationId xmlns:a16="http://schemas.microsoft.com/office/drawing/2014/main" id="{B937BAE0-3D25-4A81-896A-3B920E83DF87}"/>
              </a:ext>
            </a:extLst>
          </p:cNvPr>
          <p:cNvCxnSpPr>
            <a:cxnSpLocks/>
          </p:cNvCxnSpPr>
          <p:nvPr/>
        </p:nvCxnSpPr>
        <p:spPr>
          <a:xfrm>
            <a:off x="3732204" y="4382219"/>
            <a:ext cx="606882" cy="54298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>
            <a:extLst>
              <a:ext uri="{FF2B5EF4-FFF2-40B4-BE49-F238E27FC236}">
                <a16:creationId xmlns:a16="http://schemas.microsoft.com/office/drawing/2014/main" id="{61C13625-828A-4C39-B331-918E7FA96BC4}"/>
              </a:ext>
            </a:extLst>
          </p:cNvPr>
          <p:cNvSpPr/>
          <p:nvPr/>
        </p:nvSpPr>
        <p:spPr>
          <a:xfrm>
            <a:off x="4339086" y="2504956"/>
            <a:ext cx="1293959" cy="1959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B7311D80-EA5B-4CAE-85A4-6DFAF987B80F}"/>
              </a:ext>
            </a:extLst>
          </p:cNvPr>
          <p:cNvSpPr/>
          <p:nvPr/>
        </p:nvSpPr>
        <p:spPr>
          <a:xfrm>
            <a:off x="5331286" y="5541989"/>
            <a:ext cx="1213289" cy="2604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395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C7D6F4-BA6F-4569-9917-6E2FF6F98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1. Na straně projektu vyberete záložku „realizace projektu“</a:t>
            </a: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zde vidíte dvě sekce:</a:t>
            </a: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- Účetní doklady</a:t>
            </a: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- Monitorovací zprávy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11DF6B5-7159-4FB9-9A87-940D1B9E3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2680725"/>
            <a:ext cx="7315200" cy="1487024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49494443-6C7A-41D3-9A79-9D89A57077E7}"/>
              </a:ext>
            </a:extLst>
          </p:cNvPr>
          <p:cNvSpPr/>
          <p:nvPr/>
        </p:nvSpPr>
        <p:spPr>
          <a:xfrm>
            <a:off x="10227733" y="2861733"/>
            <a:ext cx="956205" cy="2709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43FD9574-D1A7-4A96-808F-3E6913C0D78F}"/>
              </a:ext>
            </a:extLst>
          </p:cNvPr>
          <p:cNvSpPr/>
          <p:nvPr/>
        </p:nvSpPr>
        <p:spPr>
          <a:xfrm>
            <a:off x="6544733" y="2680725"/>
            <a:ext cx="3564467" cy="181008"/>
          </a:xfrm>
          <a:prstGeom prst="rect">
            <a:avLst/>
          </a:prstGeom>
          <a:solidFill>
            <a:schemeClr val="bg1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Spojnice: pravoúhlá 18">
            <a:extLst>
              <a:ext uri="{FF2B5EF4-FFF2-40B4-BE49-F238E27FC236}">
                <a16:creationId xmlns:a16="http://schemas.microsoft.com/office/drawing/2014/main" id="{51279DB7-4FB0-4974-8A31-5FF64B0C851D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3454400" y="2457963"/>
            <a:ext cx="6773333" cy="539237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464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83CA2-D90F-4785-942A-FAD788BDA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2. Nejprve je třeba založit monitorovací zprávu</a:t>
            </a: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-  kliknete do políčka</a:t>
            </a: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 vyberete „Závěrečná monitorovací zpráva (jednoleté)“</a:t>
            </a: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- založte zprávu tlačítkem „Nová MZ“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27EC613-98BC-4167-8815-E14E4E115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2161438"/>
            <a:ext cx="7315200" cy="2525598"/>
          </a:xfrm>
        </p:spPr>
      </p:pic>
      <p:cxnSp>
        <p:nvCxnSpPr>
          <p:cNvPr id="7" name="Spojnice: pravoúhlá 6">
            <a:extLst>
              <a:ext uri="{FF2B5EF4-FFF2-40B4-BE49-F238E27FC236}">
                <a16:creationId xmlns:a16="http://schemas.microsoft.com/office/drawing/2014/main" id="{8DF9F59A-76C7-4D43-9BF8-B712D3F452A3}"/>
              </a:ext>
            </a:extLst>
          </p:cNvPr>
          <p:cNvCxnSpPr>
            <a:cxnSpLocks/>
          </p:cNvCxnSpPr>
          <p:nvPr/>
        </p:nvCxnSpPr>
        <p:spPr>
          <a:xfrm flipV="1">
            <a:off x="3445932" y="3069173"/>
            <a:ext cx="550335" cy="53339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pojnice: pravoúhlá 12">
            <a:extLst>
              <a:ext uri="{FF2B5EF4-FFF2-40B4-BE49-F238E27FC236}">
                <a16:creationId xmlns:a16="http://schemas.microsoft.com/office/drawing/2014/main" id="{AA0C639F-092B-49FE-A4F4-6BAB91A6B35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052236" y="3729569"/>
            <a:ext cx="1617128" cy="829735"/>
          </a:xfrm>
          <a:prstGeom prst="bentConnector3">
            <a:avLst>
              <a:gd name="adj1" fmla="val -262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pojnice: pravoúhlá 25">
            <a:extLst>
              <a:ext uri="{FF2B5EF4-FFF2-40B4-BE49-F238E27FC236}">
                <a16:creationId xmlns:a16="http://schemas.microsoft.com/office/drawing/2014/main" id="{E9C0DE2E-CF2F-4BC1-9DF1-0250C94B5EF9}"/>
              </a:ext>
            </a:extLst>
          </p:cNvPr>
          <p:cNvCxnSpPr>
            <a:cxnSpLocks/>
          </p:cNvCxnSpPr>
          <p:nvPr/>
        </p:nvCxnSpPr>
        <p:spPr>
          <a:xfrm>
            <a:off x="3445932" y="1811867"/>
            <a:ext cx="1439335" cy="880533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61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63F743-2C53-45C3-BDD9-8E98E93F6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3. Vyplníte data realizace a termíny pro vyúčtování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- následně kliknete na uložit / uložit a zpět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91D3C7D-D23C-423A-89DD-6671064A0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1123837"/>
            <a:ext cx="7315200" cy="258350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9C30FAC-24CB-4B11-9C73-1BFD802E6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9" y="4140927"/>
            <a:ext cx="7315199" cy="1584093"/>
          </a:xfrm>
          <a:prstGeom prst="rect">
            <a:avLst/>
          </a:prstGeom>
        </p:spPr>
      </p:pic>
      <p:cxnSp>
        <p:nvCxnSpPr>
          <p:cNvPr id="9" name="Spojnice: pravoúhlá 8">
            <a:extLst>
              <a:ext uri="{FF2B5EF4-FFF2-40B4-BE49-F238E27FC236}">
                <a16:creationId xmlns:a16="http://schemas.microsoft.com/office/drawing/2014/main" id="{49A073A1-43C8-4375-BC40-E6767C02D8CA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3479535" y="3039533"/>
            <a:ext cx="2235201" cy="384895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pojnice: pravoúhlá 14">
            <a:extLst>
              <a:ext uri="{FF2B5EF4-FFF2-40B4-BE49-F238E27FC236}">
                <a16:creationId xmlns:a16="http://schemas.microsoft.com/office/drawing/2014/main" id="{0619D09C-5BA6-41CB-B28E-3EED7F2AC6AA}"/>
              </a:ext>
            </a:extLst>
          </p:cNvPr>
          <p:cNvCxnSpPr>
            <a:cxnSpLocks/>
            <a:endCxn id="20" idx="1"/>
          </p:cNvCxnSpPr>
          <p:nvPr/>
        </p:nvCxnSpPr>
        <p:spPr>
          <a:xfrm rot="16200000" flipH="1">
            <a:off x="2533628" y="4217627"/>
            <a:ext cx="2281282" cy="388937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>
            <a:extLst>
              <a:ext uri="{FF2B5EF4-FFF2-40B4-BE49-F238E27FC236}">
                <a16:creationId xmlns:a16="http://schemas.microsoft.com/office/drawing/2014/main" id="{5B641E6E-B0A8-4FEC-A62D-684A8A4486AF}"/>
              </a:ext>
            </a:extLst>
          </p:cNvPr>
          <p:cNvSpPr/>
          <p:nvPr/>
        </p:nvSpPr>
        <p:spPr>
          <a:xfrm>
            <a:off x="3868738" y="1123837"/>
            <a:ext cx="1456795" cy="2308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5BE215A6-F336-4AC2-BE3E-78E74FB1BB0E}"/>
              </a:ext>
            </a:extLst>
          </p:cNvPr>
          <p:cNvSpPr/>
          <p:nvPr/>
        </p:nvSpPr>
        <p:spPr>
          <a:xfrm>
            <a:off x="3868738" y="3424428"/>
            <a:ext cx="3691995" cy="2829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828FE839-4E34-4A06-8276-E4124DDB3EC8}"/>
              </a:ext>
            </a:extLst>
          </p:cNvPr>
          <p:cNvSpPr/>
          <p:nvPr/>
        </p:nvSpPr>
        <p:spPr>
          <a:xfrm>
            <a:off x="3868738" y="5392208"/>
            <a:ext cx="3691995" cy="3210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586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B9C8CA-7976-4498-A424-3518D5890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4. Indikátory</a:t>
            </a: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– v této sekci uvedete splnění indikátorů</a:t>
            </a: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- po vyplnění kliknete na </a:t>
            </a:r>
            <a:r>
              <a:rPr 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uložit</a:t>
            </a:r>
            <a:br>
              <a:rPr 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 zpět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19014EE-F386-4477-A9E9-E26178C7E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872001"/>
            <a:ext cx="7315200" cy="2556999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2D78610-8D53-489F-AB91-CEE8F78B9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3539819"/>
            <a:ext cx="7315200" cy="244618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0D77634-0428-452B-B200-395133B417D8}"/>
              </a:ext>
            </a:extLst>
          </p:cNvPr>
          <p:cNvSpPr/>
          <p:nvPr/>
        </p:nvSpPr>
        <p:spPr>
          <a:xfrm>
            <a:off x="10109199" y="1947333"/>
            <a:ext cx="990601" cy="2834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DFCA455-72E4-41D1-97CA-9CCDFC2E7F90}"/>
              </a:ext>
            </a:extLst>
          </p:cNvPr>
          <p:cNvSpPr/>
          <p:nvPr/>
        </p:nvSpPr>
        <p:spPr>
          <a:xfrm>
            <a:off x="6358466" y="884475"/>
            <a:ext cx="990601" cy="3347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8C6B642A-05AB-4B4E-8CD2-D67C5277610B}"/>
              </a:ext>
            </a:extLst>
          </p:cNvPr>
          <p:cNvSpPr/>
          <p:nvPr/>
        </p:nvSpPr>
        <p:spPr>
          <a:xfrm>
            <a:off x="4546600" y="3539819"/>
            <a:ext cx="812802" cy="2834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857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27B86F-C996-465E-8B09-8B5B3A1E0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5. V sekci Závěrečná zpráva popíšete dle otázek průběh projektu</a:t>
            </a: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- vždy uložte</a:t>
            </a: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sekce Změny projektu, Veřejné zakázky a Seznam dodavatelů a poddodavatelů nevyplňujete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37A0A36F-485A-4C78-963B-39FEA552F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560523"/>
            <a:ext cx="7315200" cy="3727429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BFD25A29-EB06-4EF5-ACD3-A0FEB40363BF}"/>
              </a:ext>
            </a:extLst>
          </p:cNvPr>
          <p:cNvSpPr/>
          <p:nvPr/>
        </p:nvSpPr>
        <p:spPr>
          <a:xfrm>
            <a:off x="7315199" y="1570048"/>
            <a:ext cx="990601" cy="3347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nak násobení 9">
            <a:extLst>
              <a:ext uri="{FF2B5EF4-FFF2-40B4-BE49-F238E27FC236}">
                <a16:creationId xmlns:a16="http://schemas.microsoft.com/office/drawing/2014/main" id="{27143637-12AD-4806-95BE-F1FDCFA1BCCE}"/>
              </a:ext>
            </a:extLst>
          </p:cNvPr>
          <p:cNvSpPr/>
          <p:nvPr/>
        </p:nvSpPr>
        <p:spPr>
          <a:xfrm>
            <a:off x="8602130" y="1634066"/>
            <a:ext cx="270404" cy="26224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nak násobení 10">
            <a:extLst>
              <a:ext uri="{FF2B5EF4-FFF2-40B4-BE49-F238E27FC236}">
                <a16:creationId xmlns:a16="http://schemas.microsoft.com/office/drawing/2014/main" id="{8C0E26D6-032D-4A98-B2FF-C9FEF6C4B1D4}"/>
              </a:ext>
            </a:extLst>
          </p:cNvPr>
          <p:cNvSpPr/>
          <p:nvPr/>
        </p:nvSpPr>
        <p:spPr>
          <a:xfrm>
            <a:off x="9499866" y="1635809"/>
            <a:ext cx="270404" cy="26224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nak násobení 11">
            <a:extLst>
              <a:ext uri="{FF2B5EF4-FFF2-40B4-BE49-F238E27FC236}">
                <a16:creationId xmlns:a16="http://schemas.microsoft.com/office/drawing/2014/main" id="{E084DB91-4831-44D4-A998-F297860AE336}"/>
              </a:ext>
            </a:extLst>
          </p:cNvPr>
          <p:cNvSpPr/>
          <p:nvPr/>
        </p:nvSpPr>
        <p:spPr>
          <a:xfrm>
            <a:off x="4716199" y="1830037"/>
            <a:ext cx="270404" cy="26224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073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D79C38-218C-4F2F-A4D3-B094F15BB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6. Publicita</a:t>
            </a: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- zodpovíte otázku, jak byla zajištěna</a:t>
            </a: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- zde také nahráváte přílohy s doložením loga SFK na propagačních materiálech k projektu</a:t>
            </a: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- opět uložte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624C801-05E2-4DF0-8285-143A4114B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2233669"/>
            <a:ext cx="7315200" cy="2381137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127B5EB-F473-4B8B-B55E-613301B39C37}"/>
              </a:ext>
            </a:extLst>
          </p:cNvPr>
          <p:cNvSpPr/>
          <p:nvPr/>
        </p:nvSpPr>
        <p:spPr>
          <a:xfrm>
            <a:off x="5600699" y="2450581"/>
            <a:ext cx="990601" cy="3347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7D9F0B5-7C7A-49DF-A51C-A2CA5A1ACE5B}"/>
              </a:ext>
            </a:extLst>
          </p:cNvPr>
          <p:cNvSpPr/>
          <p:nvPr/>
        </p:nvSpPr>
        <p:spPr>
          <a:xfrm>
            <a:off x="9944099" y="3928533"/>
            <a:ext cx="1130301" cy="3045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4852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5693A7ED-7A99-4815-8AD2-E9982776A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738" y="3624327"/>
            <a:ext cx="7315200" cy="228719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0FE487C-ECBC-4EFD-84FC-AB51DC2C9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50" y="872067"/>
            <a:ext cx="2947482" cy="5039454"/>
          </a:xfrm>
        </p:spPr>
        <p:txBody>
          <a:bodyPr>
            <a:no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7. Rozpočet projektu</a:t>
            </a: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- přečtěte si poznámky</a:t>
            </a: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- sloupce vyplňte dle skutečnosti:</a:t>
            </a: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1. sloupec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celkový rozpočet</a:t>
            </a: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3. sloupec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poskytnutá dotace</a:t>
            </a: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5. sloupec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– čerpáno (pouze v ojedinělých případech, v nichž by část dotace byla vrácena, se tento sloupec bude lišit od sloupce 3.)</a:t>
            </a: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- 2. a 4. zůstává prázdný</a:t>
            </a: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- opět uložte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3052610-11D0-4AB8-850B-9003EC0C7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759083"/>
            <a:ext cx="7315200" cy="2417775"/>
          </a:xfrm>
        </p:spPr>
      </p:pic>
      <p:sp>
        <p:nvSpPr>
          <p:cNvPr id="9" name="Znak násobení 8">
            <a:extLst>
              <a:ext uri="{FF2B5EF4-FFF2-40B4-BE49-F238E27FC236}">
                <a16:creationId xmlns:a16="http://schemas.microsoft.com/office/drawing/2014/main" id="{70C13741-490B-4D73-BA71-202C6AFEC78F}"/>
              </a:ext>
            </a:extLst>
          </p:cNvPr>
          <p:cNvSpPr/>
          <p:nvPr/>
        </p:nvSpPr>
        <p:spPr>
          <a:xfrm>
            <a:off x="9076264" y="3953933"/>
            <a:ext cx="270404" cy="26224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nak násobení 9">
            <a:extLst>
              <a:ext uri="{FF2B5EF4-FFF2-40B4-BE49-F238E27FC236}">
                <a16:creationId xmlns:a16="http://schemas.microsoft.com/office/drawing/2014/main" id="{E97DBB21-D43C-4389-904B-B89378744754}"/>
              </a:ext>
            </a:extLst>
          </p:cNvPr>
          <p:cNvSpPr/>
          <p:nvPr/>
        </p:nvSpPr>
        <p:spPr>
          <a:xfrm>
            <a:off x="10130101" y="3953933"/>
            <a:ext cx="270404" cy="26224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Spojnice: pravoúhlá 11">
            <a:extLst>
              <a:ext uri="{FF2B5EF4-FFF2-40B4-BE49-F238E27FC236}">
                <a16:creationId xmlns:a16="http://schemas.microsoft.com/office/drawing/2014/main" id="{0B671D52-83AE-4003-B85A-1BF21A517D93}"/>
              </a:ext>
            </a:extLst>
          </p:cNvPr>
          <p:cNvCxnSpPr>
            <a:cxnSpLocks/>
          </p:cNvCxnSpPr>
          <p:nvPr/>
        </p:nvCxnSpPr>
        <p:spPr>
          <a:xfrm flipV="1">
            <a:off x="3437467" y="1727201"/>
            <a:ext cx="524933" cy="355599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pojnice: pravoúhlá 13">
            <a:extLst>
              <a:ext uri="{FF2B5EF4-FFF2-40B4-BE49-F238E27FC236}">
                <a16:creationId xmlns:a16="http://schemas.microsoft.com/office/drawing/2014/main" id="{9EE8E569-1E97-4108-AA0A-E191DB9D9118}"/>
              </a:ext>
            </a:extLst>
          </p:cNvPr>
          <p:cNvCxnSpPr>
            <a:cxnSpLocks/>
          </p:cNvCxnSpPr>
          <p:nvPr/>
        </p:nvCxnSpPr>
        <p:spPr>
          <a:xfrm>
            <a:off x="3437467" y="2082801"/>
            <a:ext cx="524933" cy="483694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nak násobení 16">
            <a:extLst>
              <a:ext uri="{FF2B5EF4-FFF2-40B4-BE49-F238E27FC236}">
                <a16:creationId xmlns:a16="http://schemas.microsoft.com/office/drawing/2014/main" id="{B64D0294-A032-4F10-A381-3E49DDC4664B}"/>
              </a:ext>
            </a:extLst>
          </p:cNvPr>
          <p:cNvSpPr/>
          <p:nvPr/>
        </p:nvSpPr>
        <p:spPr>
          <a:xfrm>
            <a:off x="4207931" y="2768599"/>
            <a:ext cx="270404" cy="26224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C2946D61-B653-4C48-8995-5E18BB4730D1}"/>
              </a:ext>
            </a:extLst>
          </p:cNvPr>
          <p:cNvSpPr/>
          <p:nvPr/>
        </p:nvSpPr>
        <p:spPr>
          <a:xfrm>
            <a:off x="6561137" y="1032934"/>
            <a:ext cx="965201" cy="1947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5513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7CF6D-0D5F-41ED-9B2E-4BAA0A88B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8.1. Účetní doklady</a:t>
            </a: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- vrátíte se zpět na stranu realizace projektu, tentokrát do sekce „Účetní doklady“</a:t>
            </a: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- zadáváte pouze ty doklady, jež byly hrazeny přímo z dotace od SFK</a:t>
            </a: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(veškeré účetní doklady</a:t>
            </a: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k projektu však musejí být k dispozici pro účely případných budoucích kontrol)</a:t>
            </a: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- každý doklad zadáváte separátně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4C41AADF-E0FD-4629-A581-891DA4AB1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1557584"/>
            <a:ext cx="7315200" cy="3733307"/>
          </a:xfrm>
        </p:spPr>
      </p:pic>
      <p:cxnSp>
        <p:nvCxnSpPr>
          <p:cNvPr id="7" name="Spojnice: pravoúhlá 6">
            <a:extLst>
              <a:ext uri="{FF2B5EF4-FFF2-40B4-BE49-F238E27FC236}">
                <a16:creationId xmlns:a16="http://schemas.microsoft.com/office/drawing/2014/main" id="{7632ACA2-9BFF-4669-9997-7F8BA8D4364B}"/>
              </a:ext>
            </a:extLst>
          </p:cNvPr>
          <p:cNvCxnSpPr>
            <a:cxnSpLocks/>
          </p:cNvCxnSpPr>
          <p:nvPr/>
        </p:nvCxnSpPr>
        <p:spPr>
          <a:xfrm flipV="1">
            <a:off x="3522133" y="2988733"/>
            <a:ext cx="6282267" cy="2599268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>
            <a:extLst>
              <a:ext uri="{FF2B5EF4-FFF2-40B4-BE49-F238E27FC236}">
                <a16:creationId xmlns:a16="http://schemas.microsoft.com/office/drawing/2014/main" id="{07E9D519-E5FE-46C2-AC30-AB1DC138A948}"/>
              </a:ext>
            </a:extLst>
          </p:cNvPr>
          <p:cNvSpPr/>
          <p:nvPr/>
        </p:nvSpPr>
        <p:spPr>
          <a:xfrm>
            <a:off x="9804400" y="2853267"/>
            <a:ext cx="1379538" cy="2963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4E411E0-A68D-4CEC-B769-00AF2289EE5D}"/>
              </a:ext>
            </a:extLst>
          </p:cNvPr>
          <p:cNvSpPr/>
          <p:nvPr/>
        </p:nvSpPr>
        <p:spPr>
          <a:xfrm>
            <a:off x="7975071" y="1752601"/>
            <a:ext cx="965201" cy="1947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8A9708D4-A81F-498E-8768-FD0B38543EC2}"/>
              </a:ext>
            </a:extLst>
          </p:cNvPr>
          <p:cNvSpPr/>
          <p:nvPr/>
        </p:nvSpPr>
        <p:spPr>
          <a:xfrm>
            <a:off x="3970338" y="2594256"/>
            <a:ext cx="965201" cy="1947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914926"/>
      </p:ext>
    </p:extLst>
  </p:cSld>
  <p:clrMapOvr>
    <a:masterClrMapping/>
  </p:clrMapOvr>
</p:sld>
</file>

<file path=ppt/theme/theme1.xml><?xml version="1.0" encoding="utf-8"?>
<a:theme xmlns:a="http://schemas.openxmlformats.org/drawingml/2006/main" name="Rámeček">
  <a:themeElements>
    <a:clrScheme name="Rámeček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Rámeček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eček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TM03457475[[fn=Rámeček]]</Template>
  <TotalTime>158</TotalTime>
  <Words>684</Words>
  <Application>Microsoft Office PowerPoint</Application>
  <PresentationFormat>Širokoúhlá obrazovka</PresentationFormat>
  <Paragraphs>16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Corbel</vt:lpstr>
      <vt:lpstr>Wingdings 2</vt:lpstr>
      <vt:lpstr>Rámeček</vt:lpstr>
      <vt:lpstr>Postup vyplnění vyúčtování v Dotačním portálu MK (DPMK)  - Monitorovací zpráva - Účetní doklady</vt:lpstr>
      <vt:lpstr>1. Na straně projektu vyberete záložku „realizace projektu“  zde vidíte dvě sekce: - Účetní doklady - Monitorovací zprávy</vt:lpstr>
      <vt:lpstr>2. Nejprve je třeba založit monitorovací zprávu  -  kliknete do políčka a vyberete „Závěrečná monitorovací zpráva (jednoleté)“  - založte zprávu tlačítkem „Nová MZ“</vt:lpstr>
      <vt:lpstr>3. Vyplníte data realizace a termíny pro vyúčtování  - následně kliknete na uložit / uložit a zpět</vt:lpstr>
      <vt:lpstr>4. Indikátory – v této sekci uvedete splnění indikátorů  - po vyplnění kliknete na uložit a zpět</vt:lpstr>
      <vt:lpstr>5. V sekci Závěrečná zpráva popíšete dle otázek průběh projektu - vždy uložte  - sekce Změny projektu, Veřejné zakázky a Seznam dodavatelů a poddodavatelů nevyplňujete</vt:lpstr>
      <vt:lpstr>6. Publicita  - zodpovíte otázku, jak byla zajištěna  - zde také nahráváte přílohy s doložením loga SFK na propagačních materiálech k projektu - opět uložte</vt:lpstr>
      <vt:lpstr>7. Rozpočet projektu  - přečtěte si poznámky  - sloupce vyplňte dle skutečnosti: - 1. sloupec celkový rozpočet - 3. sloupec poskytnutá dotace - 5. sloupec – čerpáno (pouze v ojedinělých případech, v nichž by část dotace byla vrácena, se tento sloupec bude lišit od sloupce 3.) - 2. a 4. zůstává prázdný  - opět uložte</vt:lpstr>
      <vt:lpstr>8.1. Účetní doklady  - vrátíte se zpět na stranu realizace projektu, tentokrát do sekce „Účetní doklady“  - zadáváte pouze ty doklady, jež byly hrazeny přímo z dotace od SFK (veškeré účetní doklady k projektu však musejí být k dispozici pro účely případných budoucích kontrol)  - každý doklad zadáváte separátně</vt:lpstr>
      <vt:lpstr>8.2. Účetní doklady  - vyplníte první požadované údaje - uložíte  - veřejnou zakázku nevyplňujete  - dále vyplníte dodavatele (viz. další strana)</vt:lpstr>
      <vt:lpstr>8.3. Účetní doklady  - zadáváte-li nového dodavatele, vyplňte IČO, název (jedná-li se o fyzickou osobu, pak datum narození, jméno a příjmení) a dále adresu  - typ dodavatele zaškrtávat nemusíte  - opakuje-li se dodavatel u více dokladů (Vašich jiných projektů), lze jej vybrat ze seznamu na začátku strany  - následně kliknete na „uložit a zpět“</vt:lpstr>
      <vt:lpstr>8.4. Účetní doklady  - v další části dokladu vyplníte údaje - přílohy či skeny dokladů nejsou povinné (avšak musejí být k dispozici pro účely případných budoucích kontrol)  - pole způsobilých výdajů bude vyplněno v následujícím kroku</vt:lpstr>
      <vt:lpstr>8.5. Účetní doklady  - dále vyplníte, ke které položce rozpočtu se doklad vztahuje  - v novém okně vyberete příslušnou kategorii a částku, která byla využita z poskytnuté dotace  - následně se tlačítkem „Uložit a zpět“ vrátíte na předchozí stranu</vt:lpstr>
      <vt:lpstr>8.6. Účetní doklady  - vyplníte v poslední sekci úhradu k účetnímu dokladu  - příloha opět není povinná  - následně kliknete na uložit a zpět </vt:lpstr>
      <vt:lpstr>8.7. Účetní doklady  - máte-li vyplněny všechny údaje u daného dokladu, kliknutím na „uložit a zpět“ se vrátíte na původní stranu účetních dokladů (krok 8.1.)  - po vyplnění všech dokladů se vrátíte do monitorovací zprávy do sekce „Seznam účetních dokladů  - zde stačí kliknout na tlačítko „Aktualizovat“ POZOR!!! Pokud následně provedete úpravu některého z dokladů, je třeba vždy před podáním kliknout na „aktualizovat“. </vt:lpstr>
      <vt:lpstr>9. Poslední kroky  - čestné prohlášení  - vytvoření dokumentu monitorovací zprávy (návod viz. poznámky)  - podání monitorovací zprávy  POZOR: tyto kroky provádí výhradně statutární orgán / zplnomocněná osoba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Postup vyplnění vyúčtování v Dotačním portále MK (DPMK) - Účetní doklady - Monitorovací zpráva</dc:title>
  <dc:creator>Leher Matěj</dc:creator>
  <cp:lastModifiedBy>Leher Matěj</cp:lastModifiedBy>
  <cp:revision>32</cp:revision>
  <dcterms:created xsi:type="dcterms:W3CDTF">2026-06-25T08:31:20Z</dcterms:created>
  <dcterms:modified xsi:type="dcterms:W3CDTF">2026-06-30T13:52:13Z</dcterms:modified>
</cp:coreProperties>
</file>