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77" r:id="rId7"/>
    <p:sldId id="276" r:id="rId8"/>
    <p:sldId id="27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E4C214-BD8D-4F61-A852-1A2064FE9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1686345-6DBF-457B-8589-29111FF7A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250431-7A41-455C-AF28-1DB1B985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5CF36B-24B4-49AE-A391-10D66A4D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BF0F07-4234-41A6-9D6B-A1FDCD385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16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D575E8-2FDD-4ECC-B147-8684C328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EF86B03-E581-4A60-97C4-5523D752E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39578B-94E6-4274-932D-79B9A67D5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0F1518-E025-410F-9B7C-5D365092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3FCE75-901D-4908-8BE0-5173605B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8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DC4B9A9-FB53-4D03-8FC7-8D8566E7D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19B3271-3314-440B-A682-7A88F69AA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26E041-7176-4526-9853-5DD8F252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DF8E81-3732-40DC-94C1-72A18CF0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1549A7-FFDA-4B4A-A222-6C5EEF9F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854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C04B7F-73B1-4195-BFEE-72F3CF9EF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B1D865-0CE4-4C79-A12D-650A6ADD0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E90C81-192E-4971-91A5-CAED2FDD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61D1F4-2348-4E5F-B81A-70D59EFD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288757-5C68-488A-94B3-86B326B8E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70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003C8-2746-49D3-B1E0-0B749404B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DECF032-3BFA-47A2-B9CD-729AC46BC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12248D-6ED7-4329-95B3-3AA39CB4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4FAD28-309D-4B4B-9DA8-C90D85C1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5376FC-909E-4995-9050-7C9F355C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89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72522-CAC1-4D2C-BC00-BB0331C50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EF7844-3261-45D6-951B-2760C81D5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134F474-02D6-4CF8-81C7-082B280EA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5ABA8BF-153B-45C3-BE91-26580DD60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BB2CABF-4639-4890-BD68-63944C7D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592CF49-8781-46B3-A54D-03572273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17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14BA8A-262F-4FE9-AB45-BD79CB8E1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AC0B0BF-3820-4D26-9681-1B737B4C5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CA8A11D-45D4-4393-86B4-BA86A8800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74C940A-66CD-4250-A619-3E61CB2E5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C55DD1E-5366-4B64-9429-1EB5F97816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BE751FA-C90E-421D-BC78-41F463CE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C8DF080-AE4B-4F70-B4F3-C4C36D18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AEB1C72-6E7E-4D5C-AAD8-DA69C529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41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6726F-1D44-4625-8830-C1C8C6BB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995C3FB-0C48-41AF-A465-94C7F5CB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6CFFBE-9C77-4071-A2C7-E7A36028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A3833F-6418-445D-A049-F1063DF3B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0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1C34FDD-20F3-4D58-9C4E-0F3BBECCF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C0EF41-4774-4817-9A7F-413A2909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103EBD4-84E5-48D9-B6E9-0BF8F4614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69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EB176-D00C-4DD3-8BA2-7130DB6B4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DD1632-FD31-457B-A12A-0A8BEE1DE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761F0EF-18B2-4E19-9FD6-7AB7596AE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754EAD1-B87B-4AAA-9D30-EEF05AFA7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04943F4-D333-4055-82D9-AB7A4DD67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9487E9-651B-45CA-9C39-EA2B36A4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46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621581-EB54-494F-A994-38DE75850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3C23373-C88B-429C-AA93-BA4F06620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E4A50D2-E490-4C94-ADC6-4F5D3F73F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06DD267-6B31-4160-866E-D884DF70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51CF4C-045A-4027-9212-FAB02973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A77DE3-7FD6-43F9-B71B-7CE6A292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30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54C0FAD-286D-4389-8153-EDFAD9A70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201F918-BA84-4DEA-A5B5-973D6BBF1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97C482-78B6-4411-BCDF-81B19C235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06C0A-E066-4D5D-9ABD-341024BA99ED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C627C0-D434-4446-AB35-461FBD638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61AA32-24DA-4DD7-A750-7D12AD8B7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E23A-0492-4771-99A2-03637F7E40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64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cr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mkcr.c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hyperlink" Target="https://www.mkcr.cz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cr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cr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cr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cr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aniela.jezdikova@mk.gov.cz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5F4465CC-034D-4972-9F4E-403606D2A05F}"/>
              </a:ext>
            </a:extLst>
          </p:cNvPr>
          <p:cNvSpPr txBox="1">
            <a:spLocks/>
          </p:cNvSpPr>
          <p:nvPr/>
        </p:nvSpPr>
        <p:spPr>
          <a:xfrm>
            <a:off x="1523999" y="2449585"/>
            <a:ext cx="9144000" cy="138635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MONITOROVACÍ ZPRÁVA</a:t>
            </a:r>
          </a:p>
          <a:p>
            <a:pPr>
              <a:lnSpc>
                <a:spcPct val="120000"/>
              </a:lnSpc>
            </a:pP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VYÚČTOVÁNÍ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9C8AE2F4-74FA-4101-A60A-148B071CCE5B}"/>
              </a:ext>
            </a:extLst>
          </p:cNvPr>
          <p:cNvSpPr txBox="1">
            <a:spLocks/>
          </p:cNvSpPr>
          <p:nvPr/>
        </p:nvSpPr>
        <p:spPr>
          <a:xfrm>
            <a:off x="1315851" y="1410477"/>
            <a:ext cx="9144000" cy="54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>
                <a:latin typeface="Arial" panose="020B0604020202020204" pitchFamily="34" charset="0"/>
                <a:cs typeface="Arial" panose="020B0604020202020204" pitchFamily="34" charset="0"/>
              </a:rPr>
              <a:t>DOTAČNÍ PORTÁL MK ČR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1" descr="bar">
            <a:extLst>
              <a:ext uri="{FF2B5EF4-FFF2-40B4-BE49-F238E27FC236}">
                <a16:creationId xmlns:a16="http://schemas.microsoft.com/office/drawing/2014/main" id="{D466A0DD-C467-44F4-A9BB-0E04D450283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6AC6BEE5-925D-4D87-A10A-90ABA8418E17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FC114DB2-8EBE-4FF6-B2DB-C827809CBA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B4B13D64-7F40-4BAE-A549-4CE7D4788F37}"/>
              </a:ext>
            </a:extLst>
          </p:cNvPr>
          <p:cNvSpPr txBox="1"/>
          <p:nvPr/>
        </p:nvSpPr>
        <p:spPr>
          <a:xfrm>
            <a:off x="1732148" y="4584283"/>
            <a:ext cx="8727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AKVIZIČNÍ FOND, VÝZVY Č. 3402 a 3405</a:t>
            </a:r>
          </a:p>
        </p:txBody>
      </p:sp>
    </p:spTree>
    <p:extLst>
      <p:ext uri="{BB962C8B-B14F-4D97-AF65-F5344CB8AC3E}">
        <p14:creationId xmlns:p14="http://schemas.microsoft.com/office/powerpoint/2010/main" val="278052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D98F8A-07CD-4744-9680-D698F12C4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FORMULÁŘ PRO VYPLNĚNÍ MZ</a:t>
            </a:r>
            <a:endParaRPr lang="cs-CZ" dirty="0"/>
          </a:p>
        </p:txBody>
      </p:sp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330813C6-8892-4E6F-9E7B-EFEFA1A4F3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2362" y="1825625"/>
            <a:ext cx="10347276" cy="4351338"/>
          </a:xfrm>
          <a:prstGeom prst="rect">
            <a:avLst/>
          </a:prstGeom>
        </p:spPr>
      </p:pic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EB22B919-2A42-43E8-8B4C-D8965FB2A1AD}"/>
              </a:ext>
            </a:extLst>
          </p:cNvPr>
          <p:cNvSpPr/>
          <p:nvPr/>
        </p:nvSpPr>
        <p:spPr>
          <a:xfrm>
            <a:off x="6199464" y="2449585"/>
            <a:ext cx="1174459" cy="3020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lů 10">
            <a:extLst>
              <a:ext uri="{FF2B5EF4-FFF2-40B4-BE49-F238E27FC236}">
                <a16:creationId xmlns:a16="http://schemas.microsoft.com/office/drawing/2014/main" id="{B34F54A8-B7D3-49BA-B6AE-BCE2908505A2}"/>
              </a:ext>
            </a:extLst>
          </p:cNvPr>
          <p:cNvSpPr/>
          <p:nvPr/>
        </p:nvSpPr>
        <p:spPr>
          <a:xfrm>
            <a:off x="6565947" y="1860601"/>
            <a:ext cx="357221" cy="52151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99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2959022C-2B7B-45C7-810B-4F33480D56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5245" y="64939"/>
            <a:ext cx="9433708" cy="4382150"/>
          </a:xfrm>
          <a:prstGeom prst="rect">
            <a:avLst/>
          </a:prstGeom>
        </p:spPr>
      </p:pic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EF1AB17B-6B4C-41DC-8681-2DEE954AA9E2}"/>
              </a:ext>
            </a:extLst>
          </p:cNvPr>
          <p:cNvSpPr/>
          <p:nvPr/>
        </p:nvSpPr>
        <p:spPr>
          <a:xfrm>
            <a:off x="5394121" y="529430"/>
            <a:ext cx="1115736" cy="2516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AC5A970-A370-452F-9DCF-56D190536867}"/>
              </a:ext>
            </a:extLst>
          </p:cNvPr>
          <p:cNvSpPr/>
          <p:nvPr/>
        </p:nvSpPr>
        <p:spPr>
          <a:xfrm>
            <a:off x="1897310" y="1621397"/>
            <a:ext cx="1115736" cy="2516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1214DC04-B64B-4A23-B6A8-F8D65A80AF6C}"/>
              </a:ext>
            </a:extLst>
          </p:cNvPr>
          <p:cNvSpPr/>
          <p:nvPr/>
        </p:nvSpPr>
        <p:spPr>
          <a:xfrm>
            <a:off x="2455178" y="1005847"/>
            <a:ext cx="357221" cy="52151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F135B280-EC62-46F1-990B-1654B8DD7059}"/>
              </a:ext>
            </a:extLst>
          </p:cNvPr>
          <p:cNvSpPr/>
          <p:nvPr/>
        </p:nvSpPr>
        <p:spPr>
          <a:xfrm>
            <a:off x="654341" y="1873067"/>
            <a:ext cx="4739780" cy="46449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B2FACE4A-C031-4C7C-AC8E-BF8E2100D9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245" y="4214020"/>
            <a:ext cx="5058935" cy="854192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17" name="TextovéPole 16">
            <a:extLst>
              <a:ext uri="{FF2B5EF4-FFF2-40B4-BE49-F238E27FC236}">
                <a16:creationId xmlns:a16="http://schemas.microsoft.com/office/drawing/2014/main" id="{FF3C771F-20C6-40D5-818E-9F575C1B99AD}"/>
              </a:ext>
            </a:extLst>
          </p:cNvPr>
          <p:cNvSpPr txBox="1"/>
          <p:nvPr/>
        </p:nvSpPr>
        <p:spPr>
          <a:xfrm>
            <a:off x="446183" y="5394108"/>
            <a:ext cx="11570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</a:t>
            </a:r>
            <a:r>
              <a:rPr lang="cs-CZ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rozkliknutí</a:t>
            </a:r>
            <a:r>
              <a:rPr lang="cs-CZ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záložky „Monitorovací zprávy“ vyberte z rolovací lišty příslušný formulář – Závěrečná monitorovací zpráva). Následně klikněte na tlačítko „Nová MZ“ </a:t>
            </a: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F6737425-6C95-4F99-85E3-1B0D6292CEFA}"/>
              </a:ext>
            </a:extLst>
          </p:cNvPr>
          <p:cNvSpPr/>
          <p:nvPr/>
        </p:nvSpPr>
        <p:spPr>
          <a:xfrm>
            <a:off x="654341" y="2618289"/>
            <a:ext cx="9308282" cy="1191232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36F927D8-1EAC-41DC-94E4-E6D4FB46E334}"/>
              </a:ext>
            </a:extLst>
          </p:cNvPr>
          <p:cNvSpPr txBox="1"/>
          <p:nvPr/>
        </p:nvSpPr>
        <p:spPr>
          <a:xfrm>
            <a:off x="5031273" y="2312894"/>
            <a:ext cx="5682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budou zaznamenané vámi vytvořené MZ.</a:t>
            </a:r>
          </a:p>
        </p:txBody>
      </p:sp>
      <p:sp>
        <p:nvSpPr>
          <p:cNvPr id="23" name="Šipka: dolů 22">
            <a:extLst>
              <a:ext uri="{FF2B5EF4-FFF2-40B4-BE49-F238E27FC236}">
                <a16:creationId xmlns:a16="http://schemas.microsoft.com/office/drawing/2014/main" id="{09B1B20E-7FCD-40ED-8F8D-DCEFE9E453FD}"/>
              </a:ext>
            </a:extLst>
          </p:cNvPr>
          <p:cNvSpPr/>
          <p:nvPr/>
        </p:nvSpPr>
        <p:spPr>
          <a:xfrm>
            <a:off x="88962" y="2459938"/>
            <a:ext cx="357221" cy="209528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: dolů 23">
            <a:extLst>
              <a:ext uri="{FF2B5EF4-FFF2-40B4-BE49-F238E27FC236}">
                <a16:creationId xmlns:a16="http://schemas.microsoft.com/office/drawing/2014/main" id="{FD196386-26A1-4F0C-B5E9-A6BE44A3F500}"/>
              </a:ext>
            </a:extLst>
          </p:cNvPr>
          <p:cNvSpPr/>
          <p:nvPr/>
        </p:nvSpPr>
        <p:spPr>
          <a:xfrm rot="16200000">
            <a:off x="5698951" y="4607848"/>
            <a:ext cx="214570" cy="159919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5" name="Obrázek 24">
            <a:extLst>
              <a:ext uri="{FF2B5EF4-FFF2-40B4-BE49-F238E27FC236}">
                <a16:creationId xmlns:a16="http://schemas.microsoft.com/office/drawing/2014/main" id="{02383036-9B6B-4B2F-B46B-D97ABA80E5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51989" y="4214020"/>
            <a:ext cx="5949109" cy="854192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22" name="Obdélník 21">
            <a:extLst>
              <a:ext uri="{FF2B5EF4-FFF2-40B4-BE49-F238E27FC236}">
                <a16:creationId xmlns:a16="http://schemas.microsoft.com/office/drawing/2014/main" id="{9ACBF6B6-E53E-4C0A-9D40-F38D46043406}"/>
              </a:ext>
            </a:extLst>
          </p:cNvPr>
          <p:cNvSpPr/>
          <p:nvPr/>
        </p:nvSpPr>
        <p:spPr>
          <a:xfrm>
            <a:off x="6096000" y="4706516"/>
            <a:ext cx="957459" cy="34238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45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D98F8A-07CD-4744-9680-D698F12C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1207"/>
            <a:ext cx="8420100" cy="1325563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ZÁVĚREČNÁ MONITOROVACÍ ZPRÁVA (ZMZ)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409685-3EF2-4A0E-BC90-BD523792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175"/>
            <a:ext cx="10730408" cy="4351338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DOPORUČENÍ: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před vyplněním formuláře ZMZ je ideální </a:t>
            </a:r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nejdříve vyplnit účetní doklady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které se automaticky propíší do formuláře ZMZ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7E8902A5-0BF3-4EED-A00A-5AC4ED7F4B2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30"/>
          <a:stretch/>
        </p:blipFill>
        <p:spPr>
          <a:xfrm>
            <a:off x="3036815" y="3289012"/>
            <a:ext cx="8531793" cy="2980322"/>
          </a:xfrm>
          <a:prstGeom prst="rect">
            <a:avLst/>
          </a:prstGeom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BA385B66-B709-49FA-A146-AC7766F77D64}"/>
              </a:ext>
            </a:extLst>
          </p:cNvPr>
          <p:cNvSpPr/>
          <p:nvPr/>
        </p:nvSpPr>
        <p:spPr>
          <a:xfrm>
            <a:off x="3162649" y="4269995"/>
            <a:ext cx="973123" cy="2288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1BB1918C-C435-4219-BF29-8940954C725C}"/>
              </a:ext>
            </a:extLst>
          </p:cNvPr>
          <p:cNvSpPr/>
          <p:nvPr/>
        </p:nvSpPr>
        <p:spPr>
          <a:xfrm>
            <a:off x="10041623" y="4613946"/>
            <a:ext cx="1113988" cy="2788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57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409685-3EF2-4A0E-BC90-BD523792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280" y="617667"/>
            <a:ext cx="10515600" cy="3698191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postupně projděte jednotlivé záložky a vyplňte povinná pole </a:t>
            </a: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označená červeně (3, 4, 5, 9, 13, 14, 15, 16, 17, 18)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Záložka 13. specifické části – vyplnit inventární/přírůstkové číslo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Ostatní záložky se vyplňují dle situace projektu 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BF257B78-7085-45D5-B7D4-04EB31BBC0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0" y="2716549"/>
            <a:ext cx="11059693" cy="321553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1AB82B8D-76B2-489C-9568-5B38BE54E6E7}"/>
              </a:ext>
            </a:extLst>
          </p:cNvPr>
          <p:cNvSpPr/>
          <p:nvPr/>
        </p:nvSpPr>
        <p:spPr>
          <a:xfrm>
            <a:off x="1076651" y="4315858"/>
            <a:ext cx="3791825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F2961A-1351-4135-AA9F-A503E92DE6D8}"/>
              </a:ext>
            </a:extLst>
          </p:cNvPr>
          <p:cNvSpPr/>
          <p:nvPr/>
        </p:nvSpPr>
        <p:spPr>
          <a:xfrm>
            <a:off x="4868476" y="4315857"/>
            <a:ext cx="1350627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26134654-F351-46EA-89F0-7258C9DCB7E7}"/>
              </a:ext>
            </a:extLst>
          </p:cNvPr>
          <p:cNvSpPr/>
          <p:nvPr/>
        </p:nvSpPr>
        <p:spPr>
          <a:xfrm>
            <a:off x="1119930" y="4941606"/>
            <a:ext cx="1568742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55F9FC96-CA0E-44CC-A686-B3E019992C90}"/>
              </a:ext>
            </a:extLst>
          </p:cNvPr>
          <p:cNvSpPr/>
          <p:nvPr/>
        </p:nvSpPr>
        <p:spPr>
          <a:xfrm>
            <a:off x="2663505" y="4941605"/>
            <a:ext cx="1392572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B5493B56-A39F-4637-8A3B-E2DF199111D9}"/>
              </a:ext>
            </a:extLst>
          </p:cNvPr>
          <p:cNvSpPr/>
          <p:nvPr/>
        </p:nvSpPr>
        <p:spPr>
          <a:xfrm>
            <a:off x="5964188" y="4945030"/>
            <a:ext cx="2506911" cy="342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6FFC8EA0-A536-4BAC-A6F2-931C1D60E7A0}"/>
              </a:ext>
            </a:extLst>
          </p:cNvPr>
          <p:cNvSpPr/>
          <p:nvPr/>
        </p:nvSpPr>
        <p:spPr>
          <a:xfrm>
            <a:off x="8494379" y="4941605"/>
            <a:ext cx="2122415" cy="342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C917DBF7-80E0-4B1A-B0ED-D68E72F89C90}"/>
              </a:ext>
            </a:extLst>
          </p:cNvPr>
          <p:cNvSpPr/>
          <p:nvPr/>
        </p:nvSpPr>
        <p:spPr>
          <a:xfrm>
            <a:off x="4079357" y="4942601"/>
            <a:ext cx="1861551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43CD5EE0-BD49-412F-9D8D-7249A0686F2D}"/>
              </a:ext>
            </a:extLst>
          </p:cNvPr>
          <p:cNvSpPr/>
          <p:nvPr/>
        </p:nvSpPr>
        <p:spPr>
          <a:xfrm>
            <a:off x="6219103" y="4315856"/>
            <a:ext cx="2004969" cy="349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ED93FC48-F4D0-494F-8AE4-8D02C05A4634}"/>
              </a:ext>
            </a:extLst>
          </p:cNvPr>
          <p:cNvSpPr/>
          <p:nvPr/>
        </p:nvSpPr>
        <p:spPr>
          <a:xfrm>
            <a:off x="9555586" y="4652463"/>
            <a:ext cx="1350627" cy="2891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E35AAFE7-F6CD-49CB-B9F7-0CF9DC004B8A}"/>
              </a:ext>
            </a:extLst>
          </p:cNvPr>
          <p:cNvSpPr/>
          <p:nvPr/>
        </p:nvSpPr>
        <p:spPr>
          <a:xfrm>
            <a:off x="3554278" y="4652462"/>
            <a:ext cx="1314198" cy="2891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4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D98F8A-07CD-4744-9680-D698F12C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890" y="204988"/>
            <a:ext cx="10515600" cy="1325563"/>
          </a:xfrm>
        </p:spPr>
        <p:txBody>
          <a:bodyPr>
            <a:normAutofit/>
          </a:bodyPr>
          <a:lstStyle/>
          <a:p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409685-3EF2-4A0E-BC90-BD523792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312" y="1219689"/>
            <a:ext cx="10515600" cy="4770050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Záložka „Seznam účetních dokladů“ – kliknete na tlačítko aktualizovat a propíší se z účetních dokladů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83DCBD2F-645A-4CB9-9F2A-FBD576600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67" y="1990276"/>
            <a:ext cx="10752021" cy="3981716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1AB82B8D-76B2-489C-9568-5B38BE54E6E7}"/>
              </a:ext>
            </a:extLst>
          </p:cNvPr>
          <p:cNvSpPr/>
          <p:nvPr/>
        </p:nvSpPr>
        <p:spPr>
          <a:xfrm>
            <a:off x="696287" y="3358518"/>
            <a:ext cx="1166070" cy="3410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07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D98F8A-07CD-4744-9680-D698F12C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473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POVINNÉ PŘÍLOHY ZMZ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409685-3EF2-4A0E-BC90-BD523792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312" y="1219689"/>
            <a:ext cx="10515600" cy="47700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1" descr="bar">
            <a:extLst>
              <a:ext uri="{FF2B5EF4-FFF2-40B4-BE49-F238E27FC236}">
                <a16:creationId xmlns:a16="http://schemas.microsoft.com/office/drawing/2014/main" id="{25D8CAE2-DC18-42F2-BCB7-FABE86F635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818" y="6267792"/>
            <a:ext cx="1367790" cy="419735"/>
          </a:xfrm>
          <a:prstGeom prst="rect">
            <a:avLst/>
          </a:prstGeo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260CA81-9525-4F25-BB82-102346EB1466}"/>
              </a:ext>
            </a:extLst>
          </p:cNvPr>
          <p:cNvSpPr txBox="1"/>
          <p:nvPr/>
        </p:nvSpPr>
        <p:spPr>
          <a:xfrm>
            <a:off x="0" y="6272029"/>
            <a:ext cx="2937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Ministerstvo kultury, Maltézské náměstí 1, 118 00 Praha 1, </a:t>
            </a:r>
          </a:p>
          <a:p>
            <a:pPr algn="r"/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IČO: 00023671, ID datové schránky: 8spaaur  ,  </a:t>
            </a:r>
            <a:r>
              <a:rPr lang="cs-CZ" sz="700" u="sng" dirty="0">
                <a:solidFill>
                  <a:schemeClr val="bg1">
                    <a:lumMod val="6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https://www.mkcr.cz/</a:t>
            </a:r>
            <a:r>
              <a:rPr lang="cs-CZ" sz="7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cs-CZ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0478C1E-032C-47F2-99F3-CB7721FC81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23" y="215017"/>
            <a:ext cx="1844180" cy="805301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369F6651-1E84-40FC-A3AB-B08807E5C36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5" t="7602" r="6942" b="9815"/>
          <a:stretch/>
        </p:blipFill>
        <p:spPr>
          <a:xfrm>
            <a:off x="6277606" y="1880274"/>
            <a:ext cx="5732788" cy="3167028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9DEA9A42-F3CA-4255-924A-49B618C697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30" y="4144201"/>
            <a:ext cx="6347656" cy="1845538"/>
          </a:xfrm>
          <a:prstGeom prst="rect">
            <a:avLst/>
          </a:prstGeom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92BBC1B2-BC5B-4A02-A353-9703AD649D54}"/>
              </a:ext>
            </a:extLst>
          </p:cNvPr>
          <p:cNvSpPr/>
          <p:nvPr/>
        </p:nvSpPr>
        <p:spPr>
          <a:xfrm>
            <a:off x="4748169" y="5410443"/>
            <a:ext cx="1249959" cy="26096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FEE6D804-69A1-45A6-A45D-4E2BD092F93C}"/>
              </a:ext>
            </a:extLst>
          </p:cNvPr>
          <p:cNvSpPr/>
          <p:nvPr/>
        </p:nvSpPr>
        <p:spPr>
          <a:xfrm>
            <a:off x="913312" y="1317073"/>
            <a:ext cx="82306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Formulář vyúčtování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(vzor ke stažení na webu MK)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Potvrzení o platbě / výpis z BÚ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(lze vložit k účetnímu dokladu)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Kupní smlouva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(lze vložit k účetnímu dokladu)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Fotodokumentace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umístění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87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DE9370A-EC84-48E6-A83D-2950C361C195}"/>
              </a:ext>
            </a:extLst>
          </p:cNvPr>
          <p:cNvSpPr txBox="1"/>
          <p:nvPr/>
        </p:nvSpPr>
        <p:spPr>
          <a:xfrm>
            <a:off x="1003935" y="1193783"/>
            <a:ext cx="104165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 vyplnění všech údajů a vložení povinných příloh vygenerujete MZ, kterou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podepíše oprávněná osoba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následně MZ opět vložíte do příloh a podáte přes tlačítko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„Podat monitorovací zprávu“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Zástupný symbol pro obsah 8">
            <a:extLst>
              <a:ext uri="{FF2B5EF4-FFF2-40B4-BE49-F238E27FC236}">
                <a16:creationId xmlns:a16="http://schemas.microsoft.com/office/drawing/2014/main" id="{7BCA3EBE-48FF-41BB-AE86-2122CD87B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7634"/>
          <a:stretch/>
        </p:blipFill>
        <p:spPr>
          <a:xfrm>
            <a:off x="904875" y="2921801"/>
            <a:ext cx="10515600" cy="667968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21A535C4-1605-48B8-8891-CB599366BD77}"/>
              </a:ext>
            </a:extLst>
          </p:cNvPr>
          <p:cNvSpPr/>
          <p:nvPr/>
        </p:nvSpPr>
        <p:spPr>
          <a:xfrm>
            <a:off x="3023235" y="3144718"/>
            <a:ext cx="1851660" cy="44505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70A86E52-6D0B-4493-A091-525836C4E6A0}"/>
              </a:ext>
            </a:extLst>
          </p:cNvPr>
          <p:cNvSpPr/>
          <p:nvPr/>
        </p:nvSpPr>
        <p:spPr>
          <a:xfrm rot="10800000">
            <a:off x="3676062" y="3642112"/>
            <a:ext cx="357221" cy="52151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3F55FBB-0EC5-4987-9CCD-007308BFCA65}"/>
              </a:ext>
            </a:extLst>
          </p:cNvPr>
          <p:cNvSpPr txBox="1"/>
          <p:nvPr/>
        </p:nvSpPr>
        <p:spPr>
          <a:xfrm>
            <a:off x="447413" y="5965626"/>
            <a:ext cx="11425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Případné technické dotazy: Mgr. Daniela Ježdíková (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daniela.jezdikova@mk.gov.cz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; 257 085 471)</a:t>
            </a:r>
          </a:p>
        </p:txBody>
      </p:sp>
    </p:spTree>
    <p:extLst>
      <p:ext uri="{BB962C8B-B14F-4D97-AF65-F5344CB8AC3E}">
        <p14:creationId xmlns:p14="http://schemas.microsoft.com/office/powerpoint/2010/main" val="37759109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447</Words>
  <Application>Microsoft Office PowerPoint</Application>
  <PresentationFormat>Širokoúhlá obrazovka</PresentationFormat>
  <Paragraphs>44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Prezentace aplikace PowerPoint</vt:lpstr>
      <vt:lpstr>FORMULÁŘ PRO VYPLNĚNÍ MZ</vt:lpstr>
      <vt:lpstr>Prezentace aplikace PowerPoint</vt:lpstr>
      <vt:lpstr>ZÁVĚREČNÁ MONITOROVACÍ ZPRÁVA (ZMZ)</vt:lpstr>
      <vt:lpstr>Prezentace aplikace PowerPoint</vt:lpstr>
      <vt:lpstr>Prezentace aplikace PowerPoint</vt:lpstr>
      <vt:lpstr>POVINNÉ PŘÍLOHY ZMZ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Sodomková</dc:creator>
  <cp:lastModifiedBy>Daniela Ježdíková</cp:lastModifiedBy>
  <cp:revision>33</cp:revision>
  <dcterms:created xsi:type="dcterms:W3CDTF">2024-07-16T07:05:45Z</dcterms:created>
  <dcterms:modified xsi:type="dcterms:W3CDTF">2025-10-24T08:33:39Z</dcterms:modified>
</cp:coreProperties>
</file>