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embeddedFontLst>
    <p:embeddedFont>
      <p:font typeface="Garet Bold" charset="1" panose="00000000000000000000"/>
      <p:regular r:id="rId30"/>
    </p:embeddedFont>
    <p:embeddedFont>
      <p:font typeface="Garet" charset="1" panose="000000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jpeg" Type="http://schemas.openxmlformats.org/officeDocument/2006/relationships/image"/><Relationship Id="rId3" Target="../media/image32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3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Relationship Id="rId3" Target="../media/image34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Relationship Id="rId3" Target="../media/image22.jpeg" Type="http://schemas.openxmlformats.org/officeDocument/2006/relationships/image"/><Relationship Id="rId4" Target="../media/image33.jpe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Relationship Id="rId3" Target="../media/image36.jpeg" Type="http://schemas.openxmlformats.org/officeDocument/2006/relationships/image"/><Relationship Id="rId4" Target="../media/image24.jpeg" Type="http://schemas.openxmlformats.org/officeDocument/2006/relationships/image"/><Relationship Id="rId5" Target="../media/image37.jpeg" Type="http://schemas.openxmlformats.org/officeDocument/2006/relationships/image"/><Relationship Id="rId6" Target="../media/image38.jpe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svg" Type="http://schemas.openxmlformats.org/officeDocument/2006/relationships/image"/><Relationship Id="rId2" Target="../media/image39.jpeg" Type="http://schemas.openxmlformats.org/officeDocument/2006/relationships/image"/><Relationship Id="rId3" Target="../media/image40.jpe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41.jpeg" Type="http://schemas.openxmlformats.org/officeDocument/2006/relationships/image"/><Relationship Id="rId7" Target="../media/image42.jpeg" Type="http://schemas.openxmlformats.org/officeDocument/2006/relationships/image"/><Relationship Id="rId8" Target="../media/image37.jpeg" Type="http://schemas.openxmlformats.org/officeDocument/2006/relationships/image"/><Relationship Id="rId9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jpeg" Type="http://schemas.openxmlformats.org/officeDocument/2006/relationships/image"/><Relationship Id="rId3" Target="../media/image44.jpeg" Type="http://schemas.openxmlformats.org/officeDocument/2006/relationships/image"/><Relationship Id="rId4" Target="../media/image41.jpe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37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jpeg" Type="http://schemas.openxmlformats.org/officeDocument/2006/relationships/image"/><Relationship Id="rId3" Target="../media/image46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https://esm.justice.cz/ias/issm/rejstrik" TargetMode="External" Type="http://schemas.openxmlformats.org/officeDocument/2006/relationships/hyperlink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jpeg" Type="http://schemas.openxmlformats.org/officeDocument/2006/relationships/image"/><Relationship Id="rId3" Target="../media/image48.jpe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41.jpeg" Type="http://schemas.openxmlformats.org/officeDocument/2006/relationships/image"/><Relationship Id="rId7" Target="../media/image49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jpeg" Type="http://schemas.openxmlformats.org/officeDocument/2006/relationships/image"/><Relationship Id="rId3" Target="../media/image51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5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2.png" Type="http://schemas.openxmlformats.org/officeDocument/2006/relationships/image"/><Relationship Id="rId12" Target="../media/image3.svg" Type="http://schemas.openxmlformats.org/officeDocument/2006/relationships/image"/><Relationship Id="rId2" Target="../media/image54.jpeg" Type="http://schemas.openxmlformats.org/officeDocument/2006/relationships/image"/><Relationship Id="rId3" Target="../media/image55.jpeg" Type="http://schemas.openxmlformats.org/officeDocument/2006/relationships/image"/><Relationship Id="rId4" Target="../media/image56.jpeg" Type="http://schemas.openxmlformats.org/officeDocument/2006/relationships/image"/><Relationship Id="rId5" Target="../media/image57.jpeg" Type="http://schemas.openxmlformats.org/officeDocument/2006/relationships/image"/><Relationship Id="rId6" Target="../media/image58.jpeg" Type="http://schemas.openxmlformats.org/officeDocument/2006/relationships/image"/><Relationship Id="rId7" Target="../media/image52.jpeg" Type="http://schemas.openxmlformats.org/officeDocument/2006/relationships/image"/><Relationship Id="rId8" Target="../media/image59.jpe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3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1.jpeg" Type="http://schemas.openxmlformats.org/officeDocument/2006/relationships/image"/><Relationship Id="rId5" Target="../media/image62.jpeg" Type="http://schemas.openxmlformats.org/officeDocument/2006/relationships/image"/><Relationship Id="rId6" Target="../media/image58.jpe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59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3.jpe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64.jpeg" Type="http://schemas.openxmlformats.org/officeDocument/2006/relationships/image"/><Relationship Id="rId8" Target="../media/image65.jpeg" Type="http://schemas.openxmlformats.org/officeDocument/2006/relationships/image"/><Relationship Id="rId9" Target="../media/image66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1.jpe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7.jpe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68.jpeg" Type="http://schemas.openxmlformats.org/officeDocument/2006/relationships/image"/><Relationship Id="rId8" Target="../media/image69.jpeg" Type="http://schemas.openxmlformats.org/officeDocument/2006/relationships/image"/><Relationship Id="rId9" Target="../media/image7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dpmkportal.mkcr.cz/default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https://www.identitaobcana.cz" TargetMode="External" Type="http://schemas.openxmlformats.org/officeDocument/2006/relationships/hyperlink"/><Relationship Id="rId8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2.png" Type="http://schemas.openxmlformats.org/officeDocument/2006/relationships/image"/><Relationship Id="rId7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../media/image24.jpeg" Type="http://schemas.openxmlformats.org/officeDocument/2006/relationships/image"/><Relationship Id="rId4" Target="../media/image25.jpeg" Type="http://schemas.openxmlformats.org/officeDocument/2006/relationships/image"/><Relationship Id="rId5" Target="../media/image19.jpeg" Type="http://schemas.openxmlformats.org/officeDocument/2006/relationships/image"/><Relationship Id="rId6" Target="../media/image26.jpe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2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media/image28.jpeg" Type="http://schemas.openxmlformats.org/officeDocument/2006/relationships/image"/><Relationship Id="rId3" Target="../media/image29.jpeg" Type="http://schemas.openxmlformats.org/officeDocument/2006/relationships/image"/><Relationship Id="rId4" Target="../media/image30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2.png" Type="http://schemas.openxmlformats.org/officeDocument/2006/relationships/image"/><Relationship Id="rId8" Target="../media/image3.svg" Type="http://schemas.openxmlformats.org/officeDocument/2006/relationships/image"/><Relationship Id="rId9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104415"/>
            <a:ext cx="5368982" cy="1650962"/>
          </a:xfrm>
          <a:custGeom>
            <a:avLst/>
            <a:gdLst/>
            <a:ahLst/>
            <a:cxnLst/>
            <a:rect r="r" b="b" t="t" l="l"/>
            <a:pathLst>
              <a:path h="1650962" w="5368982">
                <a:moveTo>
                  <a:pt x="0" y="0"/>
                </a:moveTo>
                <a:lnTo>
                  <a:pt x="5368982" y="0"/>
                </a:lnTo>
                <a:lnTo>
                  <a:pt x="5368982" y="1650962"/>
                </a:lnTo>
                <a:lnTo>
                  <a:pt x="0" y="165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16696133" y="2839913"/>
            <a:ext cx="1072544" cy="1072544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</p:grpSp>
      <p:grpSp>
        <p:nvGrpSpPr>
          <p:cNvPr name="Group 5" id="5"/>
          <p:cNvGrpSpPr/>
          <p:nvPr/>
        </p:nvGrpSpPr>
        <p:grpSpPr>
          <a:xfrm rot="5400000">
            <a:off x="16696133" y="4082116"/>
            <a:ext cx="1072544" cy="1072544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name="Group 7" id="7"/>
          <p:cNvGrpSpPr/>
          <p:nvPr/>
        </p:nvGrpSpPr>
        <p:grpSpPr>
          <a:xfrm rot="5400000">
            <a:off x="16749923" y="1597710"/>
            <a:ext cx="1072544" cy="1072544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name="Group 9" id="9"/>
          <p:cNvGrpSpPr/>
          <p:nvPr/>
        </p:nvGrpSpPr>
        <p:grpSpPr>
          <a:xfrm rot="5400000">
            <a:off x="16749923" y="356837"/>
            <a:ext cx="1072544" cy="1072544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511615"/>
            <a:ext cx="9634124" cy="1740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78"/>
              </a:lnSpc>
            </a:pPr>
            <a:r>
              <a:rPr lang="en-US" sz="498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DOTAČNÍ PORTÁL </a:t>
            </a:r>
          </a:p>
          <a:p>
            <a:pPr algn="l">
              <a:lnSpc>
                <a:spcPts val="6978"/>
              </a:lnSpc>
            </a:pPr>
            <a:r>
              <a:rPr lang="en-US" sz="498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MINISTERSTVA KULTURY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4272596"/>
            <a:ext cx="9634124" cy="1589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78"/>
              </a:lnSpc>
            </a:pPr>
            <a:r>
              <a:rPr lang="en-US" sz="498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PŘÍRUČKA PRO ŽADATELE</a:t>
            </a:r>
          </a:p>
          <a:p>
            <a:pPr algn="l">
              <a:lnSpc>
                <a:spcPts val="5719"/>
              </a:lnSpc>
            </a:pPr>
            <a:r>
              <a:rPr lang="en-US" sz="4085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PODÁNÍ ŽÁDOSTI</a:t>
            </a:r>
          </a:p>
        </p:txBody>
      </p:sp>
      <p:grpSp>
        <p:nvGrpSpPr>
          <p:cNvPr name="Group 13" id="13"/>
          <p:cNvGrpSpPr/>
          <p:nvPr/>
        </p:nvGrpSpPr>
        <p:grpSpPr>
          <a:xfrm rot="5400000">
            <a:off x="16749923" y="5326110"/>
            <a:ext cx="1072544" cy="1072544"/>
            <a:chOff x="0" y="0"/>
            <a:chExt cx="6350000" cy="6350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9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3106552" y="1697759"/>
            <a:ext cx="10366590" cy="5086710"/>
          </a:xfrm>
          <a:custGeom>
            <a:avLst/>
            <a:gdLst/>
            <a:ahLst/>
            <a:cxnLst/>
            <a:rect r="r" b="b" t="t" l="l"/>
            <a:pathLst>
              <a:path h="5086710" w="10366590">
                <a:moveTo>
                  <a:pt x="0" y="0"/>
                </a:moveTo>
                <a:lnTo>
                  <a:pt x="10366591" y="0"/>
                </a:lnTo>
                <a:lnTo>
                  <a:pt x="10366591" y="5086710"/>
                </a:lnTo>
                <a:lnTo>
                  <a:pt x="0" y="5086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800" r="0" b="-2066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800419" y="7396609"/>
            <a:ext cx="10672723" cy="491713"/>
          </a:xfrm>
          <a:custGeom>
            <a:avLst/>
            <a:gdLst/>
            <a:ahLst/>
            <a:cxnLst/>
            <a:rect r="r" b="b" t="t" l="l"/>
            <a:pathLst>
              <a:path h="491713" w="10672723">
                <a:moveTo>
                  <a:pt x="0" y="0"/>
                </a:moveTo>
                <a:lnTo>
                  <a:pt x="10672724" y="0"/>
                </a:lnTo>
                <a:lnTo>
                  <a:pt x="10672724" y="491712"/>
                </a:lnTo>
                <a:lnTo>
                  <a:pt x="0" y="491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32" t="-33585" r="-2672" b="-42745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028700" y="8592925"/>
            <a:ext cx="688586" cy="688586"/>
            <a:chOff x="0" y="0"/>
            <a:chExt cx="918114" cy="918114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918114" cy="918114"/>
              <a:chOff x="0" y="0"/>
              <a:chExt cx="6350000" cy="63500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379166" y="128679"/>
              <a:ext cx="159783" cy="660756"/>
            </a:xfrm>
            <a:custGeom>
              <a:avLst/>
              <a:gdLst/>
              <a:ahLst/>
              <a:cxnLst/>
              <a:rect r="r" b="b" t="t" l="l"/>
              <a:pathLst>
                <a:path h="660756" w="159783">
                  <a:moveTo>
                    <a:pt x="0" y="0"/>
                  </a:moveTo>
                  <a:lnTo>
                    <a:pt x="159783" y="0"/>
                  </a:lnTo>
                  <a:lnTo>
                    <a:pt x="159783" y="660756"/>
                  </a:lnTo>
                  <a:lnTo>
                    <a:pt x="0" y="6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912458" y="8545546"/>
            <a:ext cx="15877606" cy="983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Žlutá a bílá pole slouží k vyplnění žadatele. Šedá pole vyplňuje automaticky systém.</a:t>
            </a:r>
          </a:p>
          <a:p>
            <a:pPr algn="l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Vyplnění žlutých polí je nutné pro první uložení žádosti a vygenerování registračního čísla. K takto uložené žádosti je možné se kdykoli vrátit a doplnit další údaje.</a:t>
            </a:r>
          </a:p>
          <a:p>
            <a:pPr algn="l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Při zadávání údajů postupujte podle pokynů ve formuláři.</a:t>
            </a:r>
          </a:p>
          <a:p>
            <a:pPr algn="l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Žádost je nutné průběžně v každém kroku ukládat pomocí tlačítka                        , které je umístěné v horní liště.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8305078" y="9032468"/>
            <a:ext cx="945327" cy="945327"/>
            <a:chOff x="0" y="0"/>
            <a:chExt cx="1260437" cy="126043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60437" cy="1260437"/>
            </a:xfrm>
            <a:custGeom>
              <a:avLst/>
              <a:gdLst/>
              <a:ahLst/>
              <a:cxnLst/>
              <a:rect r="r" b="b" t="t" l="l"/>
              <a:pathLst>
                <a:path h="1260437" w="1260437">
                  <a:moveTo>
                    <a:pt x="0" y="0"/>
                  </a:moveTo>
                  <a:lnTo>
                    <a:pt x="1260437" y="0"/>
                  </a:lnTo>
                  <a:lnTo>
                    <a:pt x="1260437" y="1260437"/>
                  </a:lnTo>
                  <a:lnTo>
                    <a:pt x="0" y="1260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38415" y="378833"/>
              <a:ext cx="1183607" cy="502771"/>
            </a:xfrm>
            <a:custGeom>
              <a:avLst/>
              <a:gdLst/>
              <a:ahLst/>
              <a:cxnLst/>
              <a:rect r="r" b="b" t="t" l="l"/>
              <a:pathLst>
                <a:path h="502771" w="1183607">
                  <a:moveTo>
                    <a:pt x="0" y="0"/>
                  </a:moveTo>
                  <a:lnTo>
                    <a:pt x="1183607" y="0"/>
                  </a:lnTo>
                  <a:lnTo>
                    <a:pt x="1183607" y="502771"/>
                  </a:lnTo>
                  <a:lnTo>
                    <a:pt x="0" y="502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855027"/>
            <a:ext cx="5538907" cy="36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VYPLNĚNÍ ŽÁDOSTI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28700" y="1364298"/>
            <a:ext cx="15902981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ÚVODNÍ OBRAZOVKA </a:t>
            </a: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Úvodní obrazovka se skládá z několika částí. V první části  naleznete: “Základní údaje žádosti”, “Výše dotace” a “Údaje žádosti přidělené systémem”.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8700" y="6955919"/>
            <a:ext cx="14882081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PANEL ZÁLOŽKY</a:t>
            </a: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Níže na stránce naleznete panel ze záložkami, které Vás provedou vyplněním dalších údajů žádosti.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4259792" y="1576387"/>
            <a:ext cx="659033" cy="659033"/>
          </a:xfrm>
          <a:custGeom>
            <a:avLst/>
            <a:gdLst/>
            <a:ahLst/>
            <a:cxnLst/>
            <a:rect r="r" b="b" t="t" l="l"/>
            <a:pathLst>
              <a:path h="659033" w="659033">
                <a:moveTo>
                  <a:pt x="0" y="0"/>
                </a:moveTo>
                <a:lnTo>
                  <a:pt x="659033" y="0"/>
                </a:lnTo>
                <a:lnTo>
                  <a:pt x="659033" y="659033"/>
                </a:lnTo>
                <a:lnTo>
                  <a:pt x="0" y="659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10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6964524" y="8494012"/>
            <a:ext cx="1109493" cy="471289"/>
          </a:xfrm>
          <a:custGeom>
            <a:avLst/>
            <a:gdLst/>
            <a:ahLst/>
            <a:cxnLst/>
            <a:rect r="r" b="b" t="t" l="l"/>
            <a:pathLst>
              <a:path h="471289" w="1109493">
                <a:moveTo>
                  <a:pt x="0" y="0"/>
                </a:moveTo>
                <a:lnTo>
                  <a:pt x="1109492" y="0"/>
                </a:lnTo>
                <a:lnTo>
                  <a:pt x="1109492" y="471289"/>
                </a:lnTo>
                <a:lnTo>
                  <a:pt x="0" y="47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15" id="15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9246" y="1409383"/>
            <a:ext cx="3294917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ZÁKLADNÍ ÚDAJE O ŽÁDOSTI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126398" y="1423353"/>
            <a:ext cx="11489089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této části vyplňte základní údaje o žádosti.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6289" y="4372430"/>
            <a:ext cx="3525843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Tematický okruh</a:t>
            </a:r>
          </a:p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(vyberete z rozklikávacího seznamu)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5070294"/>
            <a:ext cx="1760511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Název projektu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6289" y="5987232"/>
            <a:ext cx="237605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Doba realizace projektu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94" y="6494595"/>
            <a:ext cx="237605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Místo realizace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9067" y="6982907"/>
            <a:ext cx="3841121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Tematická oblast</a:t>
            </a:r>
          </a:p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(uvedete, do které oblasti projekt spadá)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883602"/>
            <a:ext cx="5538907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VYPLNĚNÍ ŽÁDOSTI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5087068" y="2207509"/>
            <a:ext cx="12196056" cy="5362580"/>
          </a:xfrm>
          <a:custGeom>
            <a:avLst/>
            <a:gdLst/>
            <a:ahLst/>
            <a:cxnLst/>
            <a:rect r="r" b="b" t="t" l="l"/>
            <a:pathLst>
              <a:path h="5362580" w="12196056">
                <a:moveTo>
                  <a:pt x="0" y="0"/>
                </a:moveTo>
                <a:lnTo>
                  <a:pt x="12196056" y="0"/>
                </a:lnTo>
                <a:lnTo>
                  <a:pt x="12196056" y="5362579"/>
                </a:lnTo>
                <a:lnTo>
                  <a:pt x="0" y="53625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2" t="0" r="-592" b="0"/>
            </a:stretch>
          </a:blipFill>
        </p:spPr>
      </p:sp>
      <p:sp>
        <p:nvSpPr>
          <p:cNvPr name="AutoShape 26" id="26"/>
          <p:cNvSpPr/>
          <p:nvPr/>
        </p:nvSpPr>
        <p:spPr>
          <a:xfrm flipV="true">
            <a:off x="1026289" y="4888798"/>
            <a:ext cx="4060779" cy="10046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7" id="27"/>
          <p:cNvSpPr/>
          <p:nvPr/>
        </p:nvSpPr>
        <p:spPr>
          <a:xfrm flipV="true">
            <a:off x="1028794" y="5310958"/>
            <a:ext cx="4067044" cy="38099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8" id="28"/>
          <p:cNvSpPr/>
          <p:nvPr/>
        </p:nvSpPr>
        <p:spPr>
          <a:xfrm flipV="true">
            <a:off x="1026468" y="6246946"/>
            <a:ext cx="4067044" cy="38099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9" id="29"/>
          <p:cNvSpPr/>
          <p:nvPr/>
        </p:nvSpPr>
        <p:spPr>
          <a:xfrm flipV="true">
            <a:off x="1029067" y="6754308"/>
            <a:ext cx="4067044" cy="38099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0" id="30"/>
          <p:cNvSpPr/>
          <p:nvPr/>
        </p:nvSpPr>
        <p:spPr>
          <a:xfrm flipV="true">
            <a:off x="1029246" y="7522464"/>
            <a:ext cx="4067044" cy="38099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1" id="31"/>
          <p:cNvSpPr txBox="true"/>
          <p:nvPr/>
        </p:nvSpPr>
        <p:spPr>
          <a:xfrm rot="0">
            <a:off x="1608559" y="8595037"/>
            <a:ext cx="11489089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Následně po vyplnění údajů  uložte žádost pomocí tlačítka 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825485" y="8360662"/>
            <a:ext cx="688586" cy="688586"/>
            <a:chOff x="0" y="0"/>
            <a:chExt cx="918114" cy="918114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918114" cy="918114"/>
              <a:chOff x="0" y="0"/>
              <a:chExt cx="6350000" cy="63500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35" id="35"/>
            <p:cNvSpPr/>
            <p:nvPr/>
          </p:nvSpPr>
          <p:spPr>
            <a:xfrm flipH="false" flipV="false" rot="0">
              <a:off x="379166" y="128679"/>
              <a:ext cx="159783" cy="660756"/>
            </a:xfrm>
            <a:custGeom>
              <a:avLst/>
              <a:gdLst/>
              <a:ahLst/>
              <a:cxnLst/>
              <a:rect r="r" b="b" t="t" l="l"/>
              <a:pathLst>
                <a:path h="660756" w="159783">
                  <a:moveTo>
                    <a:pt x="0" y="0"/>
                  </a:moveTo>
                  <a:lnTo>
                    <a:pt x="159783" y="0"/>
                  </a:lnTo>
                  <a:lnTo>
                    <a:pt x="159783" y="660756"/>
                  </a:lnTo>
                  <a:lnTo>
                    <a:pt x="0" y="6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6" id="36"/>
          <p:cNvSpPr/>
          <p:nvPr/>
        </p:nvSpPr>
        <p:spPr>
          <a:xfrm flipH="false" flipV="false" rot="0">
            <a:off x="7070807" y="1898601"/>
            <a:ext cx="1060359" cy="1060359"/>
          </a:xfrm>
          <a:custGeom>
            <a:avLst/>
            <a:gdLst/>
            <a:ahLst/>
            <a:cxnLst/>
            <a:rect r="r" b="b" t="t" l="l"/>
            <a:pathLst>
              <a:path h="1060359" w="1060359">
                <a:moveTo>
                  <a:pt x="0" y="0"/>
                </a:moveTo>
                <a:lnTo>
                  <a:pt x="1060359" y="0"/>
                </a:lnTo>
                <a:lnTo>
                  <a:pt x="1060359" y="1060359"/>
                </a:lnTo>
                <a:lnTo>
                  <a:pt x="0" y="1060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11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5425048" y="1899556"/>
            <a:ext cx="12555614" cy="5290046"/>
          </a:xfrm>
          <a:custGeom>
            <a:avLst/>
            <a:gdLst/>
            <a:ahLst/>
            <a:cxnLst/>
            <a:rect r="r" b="b" t="t" l="l"/>
            <a:pathLst>
              <a:path h="5290046" w="12555614">
                <a:moveTo>
                  <a:pt x="0" y="0"/>
                </a:moveTo>
                <a:lnTo>
                  <a:pt x="12555614" y="0"/>
                </a:lnTo>
                <a:lnTo>
                  <a:pt x="12555614" y="5290046"/>
                </a:lnTo>
                <a:lnTo>
                  <a:pt x="0" y="529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8" t="0" r="0" b="-29893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874077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VYPLNĚNÍ ŽÁDOSTI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9246" y="1409383"/>
            <a:ext cx="2089319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ZÁLOŽKA ŽADATEL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118565" y="1423353"/>
            <a:ext cx="11489089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této záložce vyplňte bílá pole, která nejsou vyplněna systémem.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580735" y="4073097"/>
            <a:ext cx="4239844" cy="526557"/>
            <a:chOff x="0" y="0"/>
            <a:chExt cx="5653126" cy="70207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4889846" y="221482"/>
              <a:ext cx="523632" cy="480594"/>
            </a:xfrm>
            <a:custGeom>
              <a:avLst/>
              <a:gdLst/>
              <a:ahLst/>
              <a:cxnLst/>
              <a:rect r="r" b="b" t="t" l="l"/>
              <a:pathLst>
                <a:path h="480594" w="523632">
                  <a:moveTo>
                    <a:pt x="0" y="0"/>
                  </a:moveTo>
                  <a:lnTo>
                    <a:pt x="523632" y="0"/>
                  </a:lnTo>
                  <a:lnTo>
                    <a:pt x="523632" y="480594"/>
                  </a:lnTo>
                  <a:lnTo>
                    <a:pt x="0" y="480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0" y="-28575"/>
              <a:ext cx="5653126" cy="6415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Územní pracoviště finančního úřadu</a:t>
              </a:r>
            </a:p>
            <a:p>
              <a:pPr algn="just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vyberte ze seznamu kliknutím na ikonu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80735" y="5559261"/>
            <a:ext cx="4239844" cy="526557"/>
            <a:chOff x="0" y="0"/>
            <a:chExt cx="5653126" cy="70207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4889846" y="221482"/>
              <a:ext cx="523632" cy="480594"/>
            </a:xfrm>
            <a:custGeom>
              <a:avLst/>
              <a:gdLst/>
              <a:ahLst/>
              <a:cxnLst/>
              <a:rect r="r" b="b" t="t" l="l"/>
              <a:pathLst>
                <a:path h="480594" w="523632">
                  <a:moveTo>
                    <a:pt x="0" y="0"/>
                  </a:moveTo>
                  <a:lnTo>
                    <a:pt x="523632" y="0"/>
                  </a:lnTo>
                  <a:lnTo>
                    <a:pt x="523632" y="480594"/>
                  </a:lnTo>
                  <a:lnTo>
                    <a:pt x="0" y="480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0" y="-28575"/>
              <a:ext cx="5653126" cy="6415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CZ-NACE</a:t>
              </a:r>
            </a:p>
            <a:p>
              <a:pPr algn="just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vyberte ze seznamu kliknutím na ikonu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580735" y="7075302"/>
            <a:ext cx="3456989" cy="983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Kontaktní údaje</a:t>
            </a:r>
          </a:p>
          <a:p>
            <a:pPr algn="just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jméno kontaktní osoby žadatele</a:t>
            </a:r>
          </a:p>
          <a:p>
            <a:pPr algn="just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telefon kontaktní osoby žadatele</a:t>
            </a:r>
          </a:p>
          <a:p>
            <a:pPr algn="just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emai kontaktní osoby žadatele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6638105" y="9287641"/>
            <a:ext cx="1109493" cy="471289"/>
          </a:xfrm>
          <a:custGeom>
            <a:avLst/>
            <a:gdLst/>
            <a:ahLst/>
            <a:cxnLst/>
            <a:rect r="r" b="b" t="t" l="l"/>
            <a:pathLst>
              <a:path h="471289" w="1109493">
                <a:moveTo>
                  <a:pt x="0" y="0"/>
                </a:moveTo>
                <a:lnTo>
                  <a:pt x="1109492" y="0"/>
                </a:lnTo>
                <a:lnTo>
                  <a:pt x="1109492" y="471289"/>
                </a:lnTo>
                <a:lnTo>
                  <a:pt x="0" y="4712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812320" y="9388666"/>
            <a:ext cx="11489089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Následně po vyplnění uložte žádost pomocí tlačítka 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029246" y="9154291"/>
            <a:ext cx="688586" cy="688586"/>
            <a:chOff x="0" y="0"/>
            <a:chExt cx="918114" cy="918114"/>
          </a:xfrm>
        </p:grpSpPr>
        <p:grpSp>
          <p:nvGrpSpPr>
            <p:cNvPr name="Group 30" id="30"/>
            <p:cNvGrpSpPr/>
            <p:nvPr/>
          </p:nvGrpSpPr>
          <p:grpSpPr>
            <a:xfrm rot="0">
              <a:off x="0" y="0"/>
              <a:ext cx="918114" cy="918114"/>
              <a:chOff x="0" y="0"/>
              <a:chExt cx="6350000" cy="63500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32" id="32"/>
            <p:cNvSpPr/>
            <p:nvPr/>
          </p:nvSpPr>
          <p:spPr>
            <a:xfrm flipH="false" flipV="false" rot="0">
              <a:off x="379166" y="128679"/>
              <a:ext cx="159783" cy="660756"/>
            </a:xfrm>
            <a:custGeom>
              <a:avLst/>
              <a:gdLst/>
              <a:ahLst/>
              <a:cxnLst/>
              <a:rect r="r" b="b" t="t" l="l"/>
              <a:pathLst>
                <a:path h="660756" w="159783">
                  <a:moveTo>
                    <a:pt x="0" y="0"/>
                  </a:moveTo>
                  <a:lnTo>
                    <a:pt x="159783" y="0"/>
                  </a:lnTo>
                  <a:lnTo>
                    <a:pt x="159783" y="660756"/>
                  </a:lnTo>
                  <a:lnTo>
                    <a:pt x="0" y="6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33" id="33"/>
          <p:cNvSpPr/>
          <p:nvPr/>
        </p:nvSpPr>
        <p:spPr>
          <a:xfrm>
            <a:off x="2700658" y="5143500"/>
            <a:ext cx="2382575" cy="293013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4" id="34"/>
          <p:cNvSpPr/>
          <p:nvPr/>
        </p:nvSpPr>
        <p:spPr>
          <a:xfrm>
            <a:off x="2837232" y="6383475"/>
            <a:ext cx="2519439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5" id="35"/>
          <p:cNvSpPr/>
          <p:nvPr/>
        </p:nvSpPr>
        <p:spPr>
          <a:xfrm flipV="true">
            <a:off x="4042386" y="7122348"/>
            <a:ext cx="2579529" cy="651056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12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3798154" y="2011976"/>
            <a:ext cx="13315868" cy="1801097"/>
          </a:xfrm>
          <a:custGeom>
            <a:avLst/>
            <a:gdLst/>
            <a:ahLst/>
            <a:cxnLst/>
            <a:rect r="r" b="b" t="t" l="l"/>
            <a:pathLst>
              <a:path h="1801097" w="13315868">
                <a:moveTo>
                  <a:pt x="0" y="0"/>
                </a:moveTo>
                <a:lnTo>
                  <a:pt x="13315868" y="0"/>
                </a:lnTo>
                <a:lnTo>
                  <a:pt x="13315868" y="1801097"/>
                </a:lnTo>
                <a:lnTo>
                  <a:pt x="0" y="1801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5" t="-349156" r="-13368" b="-9546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047274" y="1411605"/>
            <a:ext cx="11489089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této části vyplňte údaje o bankovním účtu žadatele.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7384831" y="4541726"/>
            <a:ext cx="9803834" cy="4427590"/>
          </a:xfrm>
          <a:custGeom>
            <a:avLst/>
            <a:gdLst/>
            <a:ahLst/>
            <a:cxnLst/>
            <a:rect r="r" b="b" t="t" l="l"/>
            <a:pathLst>
              <a:path h="4427590" w="9803834">
                <a:moveTo>
                  <a:pt x="0" y="0"/>
                </a:moveTo>
                <a:lnTo>
                  <a:pt x="9803834" y="0"/>
                </a:lnTo>
                <a:lnTo>
                  <a:pt x="9803834" y="4427590"/>
                </a:lnTo>
                <a:lnTo>
                  <a:pt x="0" y="4427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32843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29314" y="7580002"/>
            <a:ext cx="4632901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Následně vložte doklad potvrzující vlastnictví bankovního účtu pomocí tlačítka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4147033" y="7838447"/>
            <a:ext cx="953036" cy="409458"/>
          </a:xfrm>
          <a:custGeom>
            <a:avLst/>
            <a:gdLst/>
            <a:ahLst/>
            <a:cxnLst/>
            <a:rect r="r" b="b" t="t" l="l"/>
            <a:pathLst>
              <a:path h="409458" w="953036">
                <a:moveTo>
                  <a:pt x="0" y="0"/>
                </a:moveTo>
                <a:lnTo>
                  <a:pt x="953036" y="0"/>
                </a:lnTo>
                <a:lnTo>
                  <a:pt x="953036" y="409458"/>
                </a:lnTo>
                <a:lnTo>
                  <a:pt x="0" y="4094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92" t="-9438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5531757" y="9258300"/>
            <a:ext cx="1853074" cy="509138"/>
          </a:xfrm>
          <a:custGeom>
            <a:avLst/>
            <a:gdLst/>
            <a:ahLst/>
            <a:cxnLst/>
            <a:rect r="r" b="b" t="t" l="l"/>
            <a:pathLst>
              <a:path h="509138" w="1853074">
                <a:moveTo>
                  <a:pt x="0" y="0"/>
                </a:moveTo>
                <a:lnTo>
                  <a:pt x="1853074" y="0"/>
                </a:lnTo>
                <a:lnTo>
                  <a:pt x="1853074" y="509138"/>
                </a:lnTo>
                <a:lnTo>
                  <a:pt x="0" y="5091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8241" r="0" b="-10988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9246" y="1409383"/>
            <a:ext cx="4018028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ZÁLOŽKA ŽADATEL - BANKOVNÍ ÚČTY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874077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VYPLNĚNÍ ŽÁDOSTI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9314" y="5589485"/>
            <a:ext cx="4377750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novém okně vyplňte číslo bankovního účtu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9393210"/>
            <a:ext cx="437836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 vložení bankovního dokladu uložte tlačítkem 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071321" y="2387918"/>
            <a:ext cx="2455869" cy="539485"/>
            <a:chOff x="0" y="0"/>
            <a:chExt cx="3274492" cy="719313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1879913" y="223142"/>
              <a:ext cx="1394579" cy="496172"/>
            </a:xfrm>
            <a:custGeom>
              <a:avLst/>
              <a:gdLst/>
              <a:ahLst/>
              <a:cxnLst/>
              <a:rect r="r" b="b" t="t" l="l"/>
              <a:pathLst>
                <a:path h="496172" w="1394579">
                  <a:moveTo>
                    <a:pt x="0" y="0"/>
                  </a:moveTo>
                  <a:lnTo>
                    <a:pt x="1394579" y="0"/>
                  </a:lnTo>
                  <a:lnTo>
                    <a:pt x="1394579" y="496171"/>
                  </a:lnTo>
                  <a:lnTo>
                    <a:pt x="0" y="496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8238" r="0" b="-11102"/>
              </a:stretch>
            </a:blip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0" y="-28575"/>
              <a:ext cx="3179906" cy="6415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Bankovní účet přidáte </a:t>
              </a:r>
            </a:p>
            <a:p>
              <a:pPr algn="just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pomocí tlačítka </a:t>
              </a: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168868" y="2270230"/>
            <a:ext cx="721108" cy="721108"/>
          </a:xfrm>
          <a:custGeom>
            <a:avLst/>
            <a:gdLst/>
            <a:ahLst/>
            <a:cxnLst/>
            <a:rect r="r" b="b" t="t" l="l"/>
            <a:pathLst>
              <a:path h="721108" w="721108">
                <a:moveTo>
                  <a:pt x="0" y="0"/>
                </a:moveTo>
                <a:lnTo>
                  <a:pt x="721108" y="0"/>
                </a:lnTo>
                <a:lnTo>
                  <a:pt x="721108" y="721108"/>
                </a:lnTo>
                <a:lnTo>
                  <a:pt x="0" y="7211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AutoShape 30" id="30"/>
          <p:cNvSpPr/>
          <p:nvPr/>
        </p:nvSpPr>
        <p:spPr>
          <a:xfrm flipV="true">
            <a:off x="1029314" y="5830150"/>
            <a:ext cx="5972471" cy="1905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15647455" y="7195839"/>
            <a:ext cx="1042825" cy="1042825"/>
          </a:xfrm>
          <a:custGeom>
            <a:avLst/>
            <a:gdLst/>
            <a:ahLst/>
            <a:cxnLst/>
            <a:rect r="r" b="b" t="t" l="l"/>
            <a:pathLst>
              <a:path h="1042825" w="1042825">
                <a:moveTo>
                  <a:pt x="0" y="0"/>
                </a:moveTo>
                <a:lnTo>
                  <a:pt x="1042826" y="0"/>
                </a:lnTo>
                <a:lnTo>
                  <a:pt x="1042826" y="1042826"/>
                </a:lnTo>
                <a:lnTo>
                  <a:pt x="0" y="10428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32" id="32"/>
          <p:cNvSpPr/>
          <p:nvPr/>
        </p:nvSpPr>
        <p:spPr>
          <a:xfrm flipH="false" flipV="false" rot="0">
            <a:off x="7966946" y="4175023"/>
            <a:ext cx="1086428" cy="1086428"/>
          </a:xfrm>
          <a:custGeom>
            <a:avLst/>
            <a:gdLst/>
            <a:ahLst/>
            <a:cxnLst/>
            <a:rect r="r" b="b" t="t" l="l"/>
            <a:pathLst>
              <a:path h="1086428" w="1086428">
                <a:moveTo>
                  <a:pt x="0" y="0"/>
                </a:moveTo>
                <a:lnTo>
                  <a:pt x="1086428" y="0"/>
                </a:lnTo>
                <a:lnTo>
                  <a:pt x="1086428" y="1086428"/>
                </a:lnTo>
                <a:lnTo>
                  <a:pt x="0" y="10864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TextBox 33" id="33"/>
          <p:cNvSpPr txBox="true"/>
          <p:nvPr/>
        </p:nvSpPr>
        <p:spPr>
          <a:xfrm rot="0">
            <a:off x="1028761" y="6319418"/>
            <a:ext cx="4202305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Ponechte zaškrtnuté pole “Indikace dotační”</a:t>
            </a:r>
          </a:p>
        </p:txBody>
      </p:sp>
      <p:sp>
        <p:nvSpPr>
          <p:cNvPr name="AutoShape 34" id="34"/>
          <p:cNvSpPr/>
          <p:nvPr/>
        </p:nvSpPr>
        <p:spPr>
          <a:xfrm flipV="true">
            <a:off x="1028761" y="6560082"/>
            <a:ext cx="5972471" cy="1905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5" id="35"/>
          <p:cNvSpPr/>
          <p:nvPr/>
        </p:nvSpPr>
        <p:spPr>
          <a:xfrm flipV="true">
            <a:off x="1028700" y="8266955"/>
            <a:ext cx="5972471" cy="1905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6" id="36"/>
          <p:cNvSpPr/>
          <p:nvPr/>
        </p:nvSpPr>
        <p:spPr>
          <a:xfrm>
            <a:off x="1071321" y="2991338"/>
            <a:ext cx="2274443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13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62818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6489685" y="1495107"/>
            <a:ext cx="11445801" cy="3836793"/>
          </a:xfrm>
          <a:custGeom>
            <a:avLst/>
            <a:gdLst/>
            <a:ahLst/>
            <a:cxnLst/>
            <a:rect r="r" b="b" t="t" l="l"/>
            <a:pathLst>
              <a:path h="3836793" w="11445801">
                <a:moveTo>
                  <a:pt x="0" y="0"/>
                </a:moveTo>
                <a:lnTo>
                  <a:pt x="11445801" y="0"/>
                </a:lnTo>
                <a:lnTo>
                  <a:pt x="11445801" y="3836793"/>
                </a:lnTo>
                <a:lnTo>
                  <a:pt x="0" y="38367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05" r="0" b="-505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380140" y="5436675"/>
            <a:ext cx="9555346" cy="4084368"/>
          </a:xfrm>
          <a:custGeom>
            <a:avLst/>
            <a:gdLst/>
            <a:ahLst/>
            <a:cxnLst/>
            <a:rect r="r" b="b" t="t" l="l"/>
            <a:pathLst>
              <a:path h="4084368" w="9555346">
                <a:moveTo>
                  <a:pt x="0" y="0"/>
                </a:moveTo>
                <a:lnTo>
                  <a:pt x="9555346" y="0"/>
                </a:lnTo>
                <a:lnTo>
                  <a:pt x="9555346" y="4084368"/>
                </a:lnTo>
                <a:lnTo>
                  <a:pt x="0" y="4084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24" t="0" r="-2164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6781712" y="3352371"/>
            <a:ext cx="1042825" cy="1042825"/>
          </a:xfrm>
          <a:custGeom>
            <a:avLst/>
            <a:gdLst/>
            <a:ahLst/>
            <a:cxnLst/>
            <a:rect r="r" b="b" t="t" l="l"/>
            <a:pathLst>
              <a:path h="1042825" w="1042825">
                <a:moveTo>
                  <a:pt x="0" y="0"/>
                </a:moveTo>
                <a:lnTo>
                  <a:pt x="1042826" y="0"/>
                </a:lnTo>
                <a:lnTo>
                  <a:pt x="1042826" y="1042825"/>
                </a:lnTo>
                <a:lnTo>
                  <a:pt x="0" y="104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2102740" y="3165543"/>
            <a:ext cx="900771" cy="373464"/>
          </a:xfrm>
          <a:custGeom>
            <a:avLst/>
            <a:gdLst/>
            <a:ahLst/>
            <a:cxnLst/>
            <a:rect r="r" b="b" t="t" l="l"/>
            <a:pathLst>
              <a:path h="373464" w="900771">
                <a:moveTo>
                  <a:pt x="0" y="0"/>
                </a:moveTo>
                <a:lnTo>
                  <a:pt x="900771" y="0"/>
                </a:lnTo>
                <a:lnTo>
                  <a:pt x="900771" y="373464"/>
                </a:lnTo>
                <a:lnTo>
                  <a:pt x="0" y="3734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9910" r="0" b="0"/>
            </a:stretch>
          </a:blipFill>
        </p:spPr>
      </p:sp>
      <p:sp>
        <p:nvSpPr>
          <p:cNvPr name="AutoShape 19" id="19"/>
          <p:cNvSpPr/>
          <p:nvPr/>
        </p:nvSpPr>
        <p:spPr>
          <a:xfrm>
            <a:off x="686788" y="3586805"/>
            <a:ext cx="4633447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0" id="20"/>
          <p:cNvSpPr txBox="true"/>
          <p:nvPr/>
        </p:nvSpPr>
        <p:spPr>
          <a:xfrm rot="0">
            <a:off x="628650" y="3997324"/>
            <a:ext cx="4632901" cy="983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případě jednání osoby na základě plné moci bude po přidání osoby nutné zaškrtnout volbu “jednání na základě plné moci” a vložit plnou moc pomocí tlačítka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7130468" y="4459526"/>
            <a:ext cx="1042825" cy="1042825"/>
          </a:xfrm>
          <a:custGeom>
            <a:avLst/>
            <a:gdLst/>
            <a:ahLst/>
            <a:cxnLst/>
            <a:rect r="r" b="b" t="t" l="l"/>
            <a:pathLst>
              <a:path h="1042825" w="1042825">
                <a:moveTo>
                  <a:pt x="0" y="0"/>
                </a:moveTo>
                <a:lnTo>
                  <a:pt x="1042825" y="0"/>
                </a:lnTo>
                <a:lnTo>
                  <a:pt x="1042825" y="1042825"/>
                </a:lnTo>
                <a:lnTo>
                  <a:pt x="0" y="1042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2097752" y="4745229"/>
            <a:ext cx="1694697" cy="295801"/>
          </a:xfrm>
          <a:custGeom>
            <a:avLst/>
            <a:gdLst/>
            <a:ahLst/>
            <a:cxnLst/>
            <a:rect r="r" b="b" t="t" l="l"/>
            <a:pathLst>
              <a:path h="295801" w="1694697">
                <a:moveTo>
                  <a:pt x="0" y="0"/>
                </a:moveTo>
                <a:lnTo>
                  <a:pt x="1694697" y="0"/>
                </a:lnTo>
                <a:lnTo>
                  <a:pt x="1694697" y="295801"/>
                </a:lnTo>
                <a:lnTo>
                  <a:pt x="0" y="295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22895" r="-60024" b="-53322"/>
            </a:stretch>
          </a:blipFill>
        </p:spPr>
      </p:sp>
      <p:sp>
        <p:nvSpPr>
          <p:cNvPr name="AutoShape 23" id="23"/>
          <p:cNvSpPr/>
          <p:nvPr/>
        </p:nvSpPr>
        <p:spPr>
          <a:xfrm>
            <a:off x="628650" y="5069605"/>
            <a:ext cx="4633447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4" id="24"/>
          <p:cNvSpPr/>
          <p:nvPr/>
        </p:nvSpPr>
        <p:spPr>
          <a:xfrm>
            <a:off x="663500" y="6817143"/>
            <a:ext cx="6399021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3782924" y="6293026"/>
            <a:ext cx="1121168" cy="367279"/>
          </a:xfrm>
          <a:custGeom>
            <a:avLst/>
            <a:gdLst/>
            <a:ahLst/>
            <a:cxnLst/>
            <a:rect r="r" b="b" t="t" l="l"/>
            <a:pathLst>
              <a:path h="367279" w="1121168">
                <a:moveTo>
                  <a:pt x="0" y="0"/>
                </a:moveTo>
                <a:lnTo>
                  <a:pt x="1121168" y="0"/>
                </a:lnTo>
                <a:lnTo>
                  <a:pt x="1121168" y="367279"/>
                </a:lnTo>
                <a:lnTo>
                  <a:pt x="0" y="3672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28700" y="29036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28700" y="740727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VYPLNĚNÍ ŽÁDOSTI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9246" y="1135698"/>
            <a:ext cx="16230054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ZÁLOŽKA VLASTNICKÁ STRUKTURA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28650" y="2935811"/>
            <a:ext cx="4632901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Osoby oprávněné jménem žadatele přidáte pomocí tlačítka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34704" y="5807376"/>
            <a:ext cx="6449503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novém okně vyplňte údaje o fyzické osobě jednající jménem žadatele (nevyplňujte IČO, obchodní název a nenačítejte údaje tlačítkem ARES) a následně uložte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50792" y="7245768"/>
            <a:ext cx="6946302" cy="2748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280669" indent="-140335" lvl="1">
              <a:lnSpc>
                <a:spcPts val="1819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Vyplňte postupně všechny fyzické osoby jednající jménem žadatele.</a:t>
            </a:r>
          </a:p>
          <a:p>
            <a:pPr algn="just">
              <a:lnSpc>
                <a:spcPts val="1819"/>
              </a:lnSpc>
            </a:pPr>
          </a:p>
          <a:p>
            <a:pPr algn="just" marL="280669" indent="-140335" lvl="1">
              <a:lnSpc>
                <a:spcPts val="1819"/>
              </a:lnSpc>
              <a:buFont typeface="Arial"/>
              <a:buChar char="•"/>
            </a:pPr>
            <a:r>
              <a:rPr lang="en-US" sz="12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Plná moc musí být:</a:t>
            </a:r>
          </a:p>
          <a:p>
            <a:pPr algn="just" marL="561339" indent="-187113" lvl="2">
              <a:lnSpc>
                <a:spcPts val="1819"/>
              </a:lnSpc>
              <a:buFont typeface="Arial"/>
              <a:buChar char="⚬"/>
            </a:pPr>
            <a:r>
              <a:rPr lang="en-US" sz="12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dokument ve formátu .pdf s </a:t>
            </a:r>
            <a:r>
              <a:rPr lang="en-US" sz="12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elektronickým podpisem statutárního orgánu</a:t>
            </a:r>
            <a:r>
              <a:rPr lang="en-US" sz="12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nebo</a:t>
            </a:r>
          </a:p>
          <a:p>
            <a:pPr algn="just" marL="561339" indent="-187113" lvl="2">
              <a:lnSpc>
                <a:spcPts val="1819"/>
              </a:lnSpc>
              <a:buFont typeface="Arial"/>
              <a:buChar char="⚬"/>
            </a:pPr>
            <a:r>
              <a:rPr lang="en-US" sz="12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dokument ve formátu .pdf, </a:t>
            </a:r>
            <a:r>
              <a:rPr lang="en-US" sz="12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autorizovaná konverze listinného dokumentu s legalizací ověřeným podpisem statutárního orgánu</a:t>
            </a:r>
            <a:r>
              <a:rPr lang="en-US" sz="12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(dokument musí obsahovat dvě doložky, a to doložku o legalizaci (ověření podpisu) a doložku o autorizované konverzi – službu legalizace i autorizované konverze listinného dokumentu do digitálního formátu poskytují pobočky kontaktního místa veřejné správy CzechPoint, notářské a advokátní kanceláře).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265640" y="7283868"/>
            <a:ext cx="833378" cy="833378"/>
            <a:chOff x="0" y="0"/>
            <a:chExt cx="1111171" cy="1111171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0"/>
              <a:ext cx="1111171" cy="1111171"/>
              <a:chOff x="0" y="0"/>
              <a:chExt cx="6350000" cy="635000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35" id="35"/>
            <p:cNvSpPr/>
            <p:nvPr/>
          </p:nvSpPr>
          <p:spPr>
            <a:xfrm flipH="false" flipV="false" rot="0">
              <a:off x="458895" y="155737"/>
              <a:ext cx="193381" cy="799696"/>
            </a:xfrm>
            <a:custGeom>
              <a:avLst/>
              <a:gdLst/>
              <a:ahLst/>
              <a:cxnLst/>
              <a:rect r="r" b="b" t="t" l="l"/>
              <a:pathLst>
                <a:path h="799696" w="193381">
                  <a:moveTo>
                    <a:pt x="0" y="0"/>
                  </a:moveTo>
                  <a:lnTo>
                    <a:pt x="193381" y="0"/>
                  </a:lnTo>
                  <a:lnTo>
                    <a:pt x="193381" y="799697"/>
                  </a:lnTo>
                  <a:lnTo>
                    <a:pt x="0" y="79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14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5007678" y="1764348"/>
            <a:ext cx="12972984" cy="2717459"/>
          </a:xfrm>
          <a:custGeom>
            <a:avLst/>
            <a:gdLst/>
            <a:ahLst/>
            <a:cxnLst/>
            <a:rect r="r" b="b" t="t" l="l"/>
            <a:pathLst>
              <a:path h="2717459" w="12972984">
                <a:moveTo>
                  <a:pt x="0" y="0"/>
                </a:moveTo>
                <a:lnTo>
                  <a:pt x="12972984" y="0"/>
                </a:lnTo>
                <a:lnTo>
                  <a:pt x="12972984" y="2717458"/>
                </a:lnTo>
                <a:lnTo>
                  <a:pt x="0" y="27174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638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117734" y="4996307"/>
            <a:ext cx="12862928" cy="2775080"/>
          </a:xfrm>
          <a:custGeom>
            <a:avLst/>
            <a:gdLst/>
            <a:ahLst/>
            <a:cxnLst/>
            <a:rect r="r" b="b" t="t" l="l"/>
            <a:pathLst>
              <a:path h="2775080" w="12862928">
                <a:moveTo>
                  <a:pt x="0" y="0"/>
                </a:moveTo>
                <a:lnTo>
                  <a:pt x="12862928" y="0"/>
                </a:lnTo>
                <a:lnTo>
                  <a:pt x="12862928" y="2775080"/>
                </a:lnTo>
                <a:lnTo>
                  <a:pt x="0" y="2775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4" t="0" r="-75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874077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VYPLNĚNÍ ŽÁDOSTI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74232" y="1916382"/>
            <a:ext cx="4632901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Osoby, které mají podíl v žadateli, který je právnickou osobou, přidáte pomocí tlačítka 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4400710" y="2165301"/>
            <a:ext cx="707499" cy="293333"/>
          </a:xfrm>
          <a:custGeom>
            <a:avLst/>
            <a:gdLst/>
            <a:ahLst/>
            <a:cxnLst/>
            <a:rect r="r" b="b" t="t" l="l"/>
            <a:pathLst>
              <a:path h="293333" w="707499">
                <a:moveTo>
                  <a:pt x="0" y="0"/>
                </a:moveTo>
                <a:lnTo>
                  <a:pt x="707499" y="0"/>
                </a:lnTo>
                <a:lnTo>
                  <a:pt x="707499" y="293333"/>
                </a:lnTo>
                <a:lnTo>
                  <a:pt x="0" y="2933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9910" r="0" b="0"/>
            </a:stretch>
          </a:blipFill>
        </p:spPr>
      </p:sp>
      <p:sp>
        <p:nvSpPr>
          <p:cNvPr name="AutoShape 21" id="21"/>
          <p:cNvSpPr/>
          <p:nvPr/>
        </p:nvSpPr>
        <p:spPr>
          <a:xfrm>
            <a:off x="374232" y="2680057"/>
            <a:ext cx="4633447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2" id="22"/>
          <p:cNvSpPr txBox="true"/>
          <p:nvPr/>
        </p:nvSpPr>
        <p:spPr>
          <a:xfrm rot="0">
            <a:off x="364434" y="2927707"/>
            <a:ext cx="4632901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Pokud takové osoby neexistují zaškrtnete tlačítko</a:t>
            </a:r>
          </a:p>
        </p:txBody>
      </p:sp>
      <p:sp>
        <p:nvSpPr>
          <p:cNvPr name="AutoShape 23" id="23"/>
          <p:cNvSpPr/>
          <p:nvPr/>
        </p:nvSpPr>
        <p:spPr>
          <a:xfrm>
            <a:off x="383484" y="3281807"/>
            <a:ext cx="4633447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4953681" y="3123077"/>
            <a:ext cx="608449" cy="608449"/>
          </a:xfrm>
          <a:custGeom>
            <a:avLst/>
            <a:gdLst/>
            <a:ahLst/>
            <a:cxnLst/>
            <a:rect r="r" b="b" t="t" l="l"/>
            <a:pathLst>
              <a:path h="608449" w="608449">
                <a:moveTo>
                  <a:pt x="0" y="0"/>
                </a:moveTo>
                <a:lnTo>
                  <a:pt x="608448" y="0"/>
                </a:lnTo>
                <a:lnTo>
                  <a:pt x="608448" y="608448"/>
                </a:lnTo>
                <a:lnTo>
                  <a:pt x="0" y="6084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16737887" y="3210113"/>
            <a:ext cx="1042825" cy="1042825"/>
          </a:xfrm>
          <a:custGeom>
            <a:avLst/>
            <a:gdLst/>
            <a:ahLst/>
            <a:cxnLst/>
            <a:rect r="r" b="b" t="t" l="l"/>
            <a:pathLst>
              <a:path h="1042825" w="1042825">
                <a:moveTo>
                  <a:pt x="0" y="0"/>
                </a:moveTo>
                <a:lnTo>
                  <a:pt x="1042826" y="0"/>
                </a:lnTo>
                <a:lnTo>
                  <a:pt x="1042826" y="1042825"/>
                </a:lnTo>
                <a:lnTo>
                  <a:pt x="0" y="1042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TextBox 26" id="26"/>
          <p:cNvSpPr txBox="true"/>
          <p:nvPr/>
        </p:nvSpPr>
        <p:spPr>
          <a:xfrm rot="0">
            <a:off x="267328" y="4967732"/>
            <a:ext cx="4632901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Právnické osoby, v nichž má žadatel podíl, přidáte pomocí tlačítka 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1749463" y="5226176"/>
            <a:ext cx="824790" cy="341962"/>
          </a:xfrm>
          <a:custGeom>
            <a:avLst/>
            <a:gdLst/>
            <a:ahLst/>
            <a:cxnLst/>
            <a:rect r="r" b="b" t="t" l="l"/>
            <a:pathLst>
              <a:path h="341962" w="824790">
                <a:moveTo>
                  <a:pt x="0" y="0"/>
                </a:moveTo>
                <a:lnTo>
                  <a:pt x="824791" y="0"/>
                </a:lnTo>
                <a:lnTo>
                  <a:pt x="824791" y="341962"/>
                </a:lnTo>
                <a:lnTo>
                  <a:pt x="0" y="3419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9910" r="0" b="0"/>
            </a:stretch>
          </a:blipFill>
        </p:spPr>
      </p:sp>
      <p:sp>
        <p:nvSpPr>
          <p:cNvPr name="AutoShape 28" id="28"/>
          <p:cNvSpPr/>
          <p:nvPr/>
        </p:nvSpPr>
        <p:spPr>
          <a:xfrm>
            <a:off x="267328" y="5731407"/>
            <a:ext cx="4633447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9" id="29"/>
          <p:cNvSpPr txBox="true"/>
          <p:nvPr/>
        </p:nvSpPr>
        <p:spPr>
          <a:xfrm rot="0">
            <a:off x="248278" y="5979057"/>
            <a:ext cx="4632901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Pokud takové osoby neexistují, zaškrtnete tlačítko</a:t>
            </a:r>
          </a:p>
        </p:txBody>
      </p:sp>
      <p:sp>
        <p:nvSpPr>
          <p:cNvPr name="AutoShape 30" id="30"/>
          <p:cNvSpPr/>
          <p:nvPr/>
        </p:nvSpPr>
        <p:spPr>
          <a:xfrm>
            <a:off x="267328" y="6333157"/>
            <a:ext cx="4633447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16814087" y="5862434"/>
            <a:ext cx="1042825" cy="1042825"/>
          </a:xfrm>
          <a:custGeom>
            <a:avLst/>
            <a:gdLst/>
            <a:ahLst/>
            <a:cxnLst/>
            <a:rect r="r" b="b" t="t" l="l"/>
            <a:pathLst>
              <a:path h="1042825" w="1042825">
                <a:moveTo>
                  <a:pt x="0" y="0"/>
                </a:moveTo>
                <a:lnTo>
                  <a:pt x="1042826" y="0"/>
                </a:lnTo>
                <a:lnTo>
                  <a:pt x="1042826" y="1042825"/>
                </a:lnTo>
                <a:lnTo>
                  <a:pt x="0" y="1042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32" id="32"/>
          <p:cNvSpPr/>
          <p:nvPr/>
        </p:nvSpPr>
        <p:spPr>
          <a:xfrm flipH="false" flipV="false" rot="0">
            <a:off x="5060584" y="5775398"/>
            <a:ext cx="608449" cy="608449"/>
          </a:xfrm>
          <a:custGeom>
            <a:avLst/>
            <a:gdLst/>
            <a:ahLst/>
            <a:cxnLst/>
            <a:rect r="r" b="b" t="t" l="l"/>
            <a:pathLst>
              <a:path h="608449" w="608449">
                <a:moveTo>
                  <a:pt x="0" y="0"/>
                </a:moveTo>
                <a:lnTo>
                  <a:pt x="608449" y="0"/>
                </a:lnTo>
                <a:lnTo>
                  <a:pt x="608449" y="608449"/>
                </a:lnTo>
                <a:lnTo>
                  <a:pt x="0" y="6084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33" id="33"/>
          <p:cNvSpPr/>
          <p:nvPr/>
        </p:nvSpPr>
        <p:spPr>
          <a:xfrm flipH="false" flipV="false" rot="0">
            <a:off x="5250993" y="8914387"/>
            <a:ext cx="1853074" cy="509138"/>
          </a:xfrm>
          <a:custGeom>
            <a:avLst/>
            <a:gdLst/>
            <a:ahLst/>
            <a:cxnLst/>
            <a:rect r="r" b="b" t="t" l="l"/>
            <a:pathLst>
              <a:path h="509138" w="1853074">
                <a:moveTo>
                  <a:pt x="0" y="0"/>
                </a:moveTo>
                <a:lnTo>
                  <a:pt x="1853075" y="0"/>
                </a:lnTo>
                <a:lnTo>
                  <a:pt x="1853075" y="509137"/>
                </a:lnTo>
                <a:lnTo>
                  <a:pt x="0" y="5091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8241" r="0" b="-10988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388296" y="9049296"/>
            <a:ext cx="3862698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 vložení záznamu vždy uložte tlačítkem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029246" y="1240473"/>
            <a:ext cx="16230054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ZÁLOŽKA VLASTNICKÁ STRUKTURA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15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5007678" y="2114232"/>
            <a:ext cx="12972984" cy="3400520"/>
          </a:xfrm>
          <a:custGeom>
            <a:avLst/>
            <a:gdLst/>
            <a:ahLst/>
            <a:cxnLst/>
            <a:rect r="r" b="b" t="t" l="l"/>
            <a:pathLst>
              <a:path h="3400520" w="12972984">
                <a:moveTo>
                  <a:pt x="0" y="0"/>
                </a:moveTo>
                <a:lnTo>
                  <a:pt x="12972984" y="0"/>
                </a:lnTo>
                <a:lnTo>
                  <a:pt x="12972984" y="3400520"/>
                </a:lnTo>
                <a:lnTo>
                  <a:pt x="0" y="3400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16" id="16"/>
          <p:cNvSpPr/>
          <p:nvPr/>
        </p:nvSpPr>
        <p:spPr>
          <a:xfrm>
            <a:off x="291493" y="3747817"/>
            <a:ext cx="4633447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291493" y="3388729"/>
            <a:ext cx="1342758" cy="225738"/>
          </a:xfrm>
          <a:custGeom>
            <a:avLst/>
            <a:gdLst/>
            <a:ahLst/>
            <a:cxnLst/>
            <a:rect r="r" b="b" t="t" l="l"/>
            <a:pathLst>
              <a:path h="225738" w="1342758">
                <a:moveTo>
                  <a:pt x="0" y="0"/>
                </a:moveTo>
                <a:lnTo>
                  <a:pt x="1342758" y="0"/>
                </a:lnTo>
                <a:lnTo>
                  <a:pt x="1342758" y="225738"/>
                </a:lnTo>
                <a:lnTo>
                  <a:pt x="0" y="2257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08" t="0" r="-7005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874077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VYPLNĚNÍ ŽÁDOSTI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91493" y="2831742"/>
            <a:ext cx="4632901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 načtení údajů z informačního systému Evidence skutečných majitelů zvolte tlačítko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291493" y="8027834"/>
            <a:ext cx="833378" cy="833378"/>
            <a:chOff x="0" y="0"/>
            <a:chExt cx="1111171" cy="1111171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1111171" cy="1111171"/>
              <a:chOff x="0" y="0"/>
              <a:chExt cx="6350000" cy="63500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24" id="24"/>
            <p:cNvSpPr/>
            <p:nvPr/>
          </p:nvSpPr>
          <p:spPr>
            <a:xfrm flipH="false" flipV="false" rot="0">
              <a:off x="458895" y="155737"/>
              <a:ext cx="193381" cy="799696"/>
            </a:xfrm>
            <a:custGeom>
              <a:avLst/>
              <a:gdLst/>
              <a:ahLst/>
              <a:cxnLst/>
              <a:rect r="r" b="b" t="t" l="l"/>
              <a:pathLst>
                <a:path h="799696" w="193381">
                  <a:moveTo>
                    <a:pt x="0" y="0"/>
                  </a:moveTo>
                  <a:lnTo>
                    <a:pt x="193381" y="0"/>
                  </a:lnTo>
                  <a:lnTo>
                    <a:pt x="193381" y="799697"/>
                  </a:lnTo>
                  <a:lnTo>
                    <a:pt x="0" y="79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312647" y="8186079"/>
            <a:ext cx="16285234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Pokud žadatel nemá skutečného majitele (jako jeden ze subjektů dle § 7 zákona č. 37/2021 Sb., o evidenci skutečných majitelů) zaškrtněte potvrzovací tlačítko. Toto se vztahuje mj. na státní příspěvkové organizace, příspěvkové organizace územních celků a fyzické osoby. 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291493" y="6609084"/>
            <a:ext cx="833378" cy="833378"/>
            <a:chOff x="0" y="0"/>
            <a:chExt cx="1111171" cy="1111171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1111171" cy="1111171"/>
              <a:chOff x="0" y="0"/>
              <a:chExt cx="6350000" cy="63500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29" id="29"/>
            <p:cNvSpPr/>
            <p:nvPr/>
          </p:nvSpPr>
          <p:spPr>
            <a:xfrm flipH="false" flipV="false" rot="0">
              <a:off x="458895" y="155737"/>
              <a:ext cx="193381" cy="799696"/>
            </a:xfrm>
            <a:custGeom>
              <a:avLst/>
              <a:gdLst/>
              <a:ahLst/>
              <a:cxnLst/>
              <a:rect r="r" b="b" t="t" l="l"/>
              <a:pathLst>
                <a:path h="799696" w="193381">
                  <a:moveTo>
                    <a:pt x="0" y="0"/>
                  </a:moveTo>
                  <a:lnTo>
                    <a:pt x="193381" y="0"/>
                  </a:lnTo>
                  <a:lnTo>
                    <a:pt x="193381" y="799697"/>
                  </a:lnTo>
                  <a:lnTo>
                    <a:pt x="0" y="79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312647" y="6757804"/>
            <a:ext cx="16285234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záložce přílohy bude následně nutné vložit jako přílohu ÚPLNÝ VÝPIS Z EVIDENCE SKUTEČNÝCH MAJITELŮ. Návod na jeho získání naleznete na našich webových stránkách nebo na stránkách </a:t>
            </a:r>
            <a:r>
              <a:rPr lang="en-US" sz="14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6" tooltip="https://esm.justice.cz/ias/issm/rejstrik"/>
              </a:rPr>
              <a:t>https://esm.justice.cz/ias/issm/rejstrik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29246" y="1240473"/>
            <a:ext cx="16230054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ZÁLOŽKA VLASTNICKÁ STRUKTURA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16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4618058" y="2383472"/>
            <a:ext cx="12955611" cy="2967391"/>
          </a:xfrm>
          <a:custGeom>
            <a:avLst/>
            <a:gdLst/>
            <a:ahLst/>
            <a:cxnLst/>
            <a:rect r="r" b="b" t="t" l="l"/>
            <a:pathLst>
              <a:path h="2967391" w="12955611">
                <a:moveTo>
                  <a:pt x="0" y="0"/>
                </a:moveTo>
                <a:lnTo>
                  <a:pt x="12955611" y="0"/>
                </a:lnTo>
                <a:lnTo>
                  <a:pt x="12955611" y="2967391"/>
                </a:lnTo>
                <a:lnTo>
                  <a:pt x="0" y="29673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83879" y="2848565"/>
            <a:ext cx="3313778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této části přidejte jednotlivé indikátory pomocí tlačítka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2856106" y="3384504"/>
            <a:ext cx="1280531" cy="324138"/>
          </a:xfrm>
          <a:custGeom>
            <a:avLst/>
            <a:gdLst/>
            <a:ahLst/>
            <a:cxnLst/>
            <a:rect r="r" b="b" t="t" l="l"/>
            <a:pathLst>
              <a:path h="324138" w="1280531">
                <a:moveTo>
                  <a:pt x="0" y="0"/>
                </a:moveTo>
                <a:lnTo>
                  <a:pt x="1280531" y="0"/>
                </a:lnTo>
                <a:lnTo>
                  <a:pt x="1280531" y="324138"/>
                </a:lnTo>
                <a:lnTo>
                  <a:pt x="0" y="324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02" t="-16537" r="0" b="-3455"/>
            </a:stretch>
          </a:blipFill>
        </p:spPr>
      </p:sp>
      <p:sp>
        <p:nvSpPr>
          <p:cNvPr name="AutoShape 18" id="18"/>
          <p:cNvSpPr/>
          <p:nvPr/>
        </p:nvSpPr>
        <p:spPr>
          <a:xfrm>
            <a:off x="1083879" y="3872106"/>
            <a:ext cx="2976558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16086990" y="3872106"/>
            <a:ext cx="1172310" cy="1172310"/>
          </a:xfrm>
          <a:custGeom>
            <a:avLst/>
            <a:gdLst/>
            <a:ahLst/>
            <a:cxnLst/>
            <a:rect r="r" b="b" t="t" l="l"/>
            <a:pathLst>
              <a:path h="1172310" w="1172310">
                <a:moveTo>
                  <a:pt x="0" y="0"/>
                </a:moveTo>
                <a:lnTo>
                  <a:pt x="1172310" y="0"/>
                </a:lnTo>
                <a:lnTo>
                  <a:pt x="1172310" y="1172310"/>
                </a:lnTo>
                <a:lnTo>
                  <a:pt x="0" y="1172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1029246" y="5874738"/>
            <a:ext cx="5029670" cy="163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SPOLUPRACUJÍCÍ ORGANIZACE,</a:t>
            </a:r>
          </a:p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DŘÍVE REALIZOVANÉ PROJEKTY,</a:t>
            </a:r>
          </a:p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PŘEDCHOZÍ DOTACE A DALŠÍ ZDROJE PŘÍJMŮ</a:t>
            </a:r>
          </a:p>
          <a:p>
            <a:pPr algn="just">
              <a:lnSpc>
                <a:spcPts val="2240"/>
              </a:lnSpc>
            </a:pPr>
          </a:p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těchto částech případně přidejte jednotlivé položky (záznamy) pomocí tlačítka 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4703783" y="7249888"/>
            <a:ext cx="797542" cy="333581"/>
          </a:xfrm>
          <a:custGeom>
            <a:avLst/>
            <a:gdLst/>
            <a:ahLst/>
            <a:cxnLst/>
            <a:rect r="r" b="b" t="t" l="l"/>
            <a:pathLst>
              <a:path h="333581" w="797542">
                <a:moveTo>
                  <a:pt x="0" y="0"/>
                </a:moveTo>
                <a:lnTo>
                  <a:pt x="797541" y="0"/>
                </a:lnTo>
                <a:lnTo>
                  <a:pt x="797541" y="333581"/>
                </a:lnTo>
                <a:lnTo>
                  <a:pt x="0" y="3335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29" t="-10289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7756792" y="5808063"/>
            <a:ext cx="8916353" cy="4370532"/>
          </a:xfrm>
          <a:custGeom>
            <a:avLst/>
            <a:gdLst/>
            <a:ahLst/>
            <a:cxnLst/>
            <a:rect r="r" b="b" t="t" l="l"/>
            <a:pathLst>
              <a:path h="4370532" w="8916353">
                <a:moveTo>
                  <a:pt x="0" y="0"/>
                </a:moveTo>
                <a:lnTo>
                  <a:pt x="8916353" y="0"/>
                </a:lnTo>
                <a:lnTo>
                  <a:pt x="8916353" y="4370532"/>
                </a:lnTo>
                <a:lnTo>
                  <a:pt x="0" y="43705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874077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VYPLNĚNÍ ŽÁDOSTI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1240473"/>
            <a:ext cx="16230054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ZÁLOŽKA ÚDAJE O PROJEKTU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1666557"/>
            <a:ext cx="1628523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záložce “Údaje o projektu” vyplňte stručně jednotlivá textová  pole. Na vyplnění každého pole je k dispozici maximálně 800 znaků.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83879" y="2483122"/>
            <a:ext cx="16230054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INDIKÁTORY</a:t>
            </a:r>
          </a:p>
        </p:txBody>
      </p:sp>
      <p:sp>
        <p:nvSpPr>
          <p:cNvPr name="AutoShape 28" id="28"/>
          <p:cNvSpPr/>
          <p:nvPr/>
        </p:nvSpPr>
        <p:spPr>
          <a:xfrm flipV="true">
            <a:off x="1028700" y="7627544"/>
            <a:ext cx="5030215" cy="1905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9" id="29"/>
          <p:cNvSpPr/>
          <p:nvPr/>
        </p:nvSpPr>
        <p:spPr>
          <a:xfrm flipH="false" flipV="false" rot="0">
            <a:off x="15944211" y="5808063"/>
            <a:ext cx="614751" cy="614751"/>
          </a:xfrm>
          <a:custGeom>
            <a:avLst/>
            <a:gdLst/>
            <a:ahLst/>
            <a:cxnLst/>
            <a:rect r="r" b="b" t="t" l="l"/>
            <a:pathLst>
              <a:path h="614751" w="614751">
                <a:moveTo>
                  <a:pt x="0" y="0"/>
                </a:moveTo>
                <a:lnTo>
                  <a:pt x="614751" y="0"/>
                </a:lnTo>
                <a:lnTo>
                  <a:pt x="614751" y="614750"/>
                </a:lnTo>
                <a:lnTo>
                  <a:pt x="0" y="614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15944211" y="7378578"/>
            <a:ext cx="614751" cy="614751"/>
          </a:xfrm>
          <a:custGeom>
            <a:avLst/>
            <a:gdLst/>
            <a:ahLst/>
            <a:cxnLst/>
            <a:rect r="r" b="b" t="t" l="l"/>
            <a:pathLst>
              <a:path h="614751" w="614751">
                <a:moveTo>
                  <a:pt x="0" y="0"/>
                </a:moveTo>
                <a:lnTo>
                  <a:pt x="614751" y="0"/>
                </a:lnTo>
                <a:lnTo>
                  <a:pt x="614751" y="614751"/>
                </a:lnTo>
                <a:lnTo>
                  <a:pt x="0" y="614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15944211" y="9258300"/>
            <a:ext cx="614751" cy="614751"/>
          </a:xfrm>
          <a:custGeom>
            <a:avLst/>
            <a:gdLst/>
            <a:ahLst/>
            <a:cxnLst/>
            <a:rect r="r" b="b" t="t" l="l"/>
            <a:pathLst>
              <a:path h="614751" w="614751">
                <a:moveTo>
                  <a:pt x="0" y="0"/>
                </a:moveTo>
                <a:lnTo>
                  <a:pt x="614751" y="0"/>
                </a:lnTo>
                <a:lnTo>
                  <a:pt x="614751" y="614751"/>
                </a:lnTo>
                <a:lnTo>
                  <a:pt x="0" y="6147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17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6065256" y="2284541"/>
            <a:ext cx="11915407" cy="4840271"/>
          </a:xfrm>
          <a:custGeom>
            <a:avLst/>
            <a:gdLst/>
            <a:ahLst/>
            <a:cxnLst/>
            <a:rect r="r" b="b" t="t" l="l"/>
            <a:pathLst>
              <a:path h="4840271" w="11915407">
                <a:moveTo>
                  <a:pt x="0" y="0"/>
                </a:moveTo>
                <a:lnTo>
                  <a:pt x="11915406" y="0"/>
                </a:lnTo>
                <a:lnTo>
                  <a:pt x="11915406" y="4840271"/>
                </a:lnTo>
                <a:lnTo>
                  <a:pt x="0" y="48402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3" t="-1180" r="-799" b="-3049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065256" y="7324837"/>
            <a:ext cx="3725277" cy="2749096"/>
          </a:xfrm>
          <a:custGeom>
            <a:avLst/>
            <a:gdLst/>
            <a:ahLst/>
            <a:cxnLst/>
            <a:rect r="r" b="b" t="t" l="l"/>
            <a:pathLst>
              <a:path h="2749096" w="3725277">
                <a:moveTo>
                  <a:pt x="0" y="0"/>
                </a:moveTo>
                <a:lnTo>
                  <a:pt x="3725276" y="0"/>
                </a:lnTo>
                <a:lnTo>
                  <a:pt x="3725276" y="2749096"/>
                </a:lnTo>
                <a:lnTo>
                  <a:pt x="0" y="2749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20" t="0" r="-1760" b="-119899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09597" y="1599882"/>
            <a:ext cx="833378" cy="833378"/>
            <a:chOff x="0" y="0"/>
            <a:chExt cx="1111171" cy="1111171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1111171" cy="1111171"/>
              <a:chOff x="0" y="0"/>
              <a:chExt cx="6350000" cy="63500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458895" y="155737"/>
              <a:ext cx="193381" cy="799696"/>
            </a:xfrm>
            <a:custGeom>
              <a:avLst/>
              <a:gdLst/>
              <a:ahLst/>
              <a:cxnLst/>
              <a:rect r="r" b="b" t="t" l="l"/>
              <a:pathLst>
                <a:path h="799696" w="193381">
                  <a:moveTo>
                    <a:pt x="0" y="0"/>
                  </a:moveTo>
                  <a:lnTo>
                    <a:pt x="193381" y="0"/>
                  </a:lnTo>
                  <a:lnTo>
                    <a:pt x="193381" y="799697"/>
                  </a:lnTo>
                  <a:lnTo>
                    <a:pt x="0" y="79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6755584" y="3476083"/>
            <a:ext cx="1172310" cy="1172310"/>
          </a:xfrm>
          <a:custGeom>
            <a:avLst/>
            <a:gdLst/>
            <a:ahLst/>
            <a:cxnLst/>
            <a:rect r="r" b="b" t="t" l="l"/>
            <a:pathLst>
              <a:path h="1172310" w="1172310">
                <a:moveTo>
                  <a:pt x="0" y="0"/>
                </a:moveTo>
                <a:lnTo>
                  <a:pt x="1172310" y="0"/>
                </a:lnTo>
                <a:lnTo>
                  <a:pt x="1172310" y="1172310"/>
                </a:lnTo>
                <a:lnTo>
                  <a:pt x="0" y="11723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AutoShape 22" id="22"/>
          <p:cNvSpPr/>
          <p:nvPr/>
        </p:nvSpPr>
        <p:spPr>
          <a:xfrm flipV="true">
            <a:off x="690593" y="4353118"/>
            <a:ext cx="5030215" cy="1905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3" id="23"/>
          <p:cNvSpPr/>
          <p:nvPr/>
        </p:nvSpPr>
        <p:spPr>
          <a:xfrm flipV="true">
            <a:off x="690521" y="7948560"/>
            <a:ext cx="5030215" cy="1905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4" id="24"/>
          <p:cNvSpPr/>
          <p:nvPr/>
        </p:nvSpPr>
        <p:spPr>
          <a:xfrm flipV="true">
            <a:off x="703447" y="9648609"/>
            <a:ext cx="5030215" cy="1905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5981452" y="8067787"/>
            <a:ext cx="1172310" cy="1172310"/>
          </a:xfrm>
          <a:custGeom>
            <a:avLst/>
            <a:gdLst/>
            <a:ahLst/>
            <a:cxnLst/>
            <a:rect r="r" b="b" t="t" l="l"/>
            <a:pathLst>
              <a:path h="1172310" w="1172310">
                <a:moveTo>
                  <a:pt x="0" y="0"/>
                </a:moveTo>
                <a:lnTo>
                  <a:pt x="1172311" y="0"/>
                </a:lnTo>
                <a:lnTo>
                  <a:pt x="1172311" y="1172310"/>
                </a:lnTo>
                <a:lnTo>
                  <a:pt x="0" y="11723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6886803" y="9325822"/>
            <a:ext cx="533919" cy="533919"/>
          </a:xfrm>
          <a:custGeom>
            <a:avLst/>
            <a:gdLst/>
            <a:ahLst/>
            <a:cxnLst/>
            <a:rect r="r" b="b" t="t" l="l"/>
            <a:pathLst>
              <a:path h="533919" w="533919">
                <a:moveTo>
                  <a:pt x="0" y="0"/>
                </a:moveTo>
                <a:lnTo>
                  <a:pt x="533919" y="0"/>
                </a:lnTo>
                <a:lnTo>
                  <a:pt x="533919" y="533919"/>
                </a:lnTo>
                <a:lnTo>
                  <a:pt x="0" y="5339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8025094" y="9484625"/>
            <a:ext cx="533919" cy="533919"/>
          </a:xfrm>
          <a:custGeom>
            <a:avLst/>
            <a:gdLst/>
            <a:ahLst/>
            <a:cxnLst/>
            <a:rect r="r" b="b" t="t" l="l"/>
            <a:pathLst>
              <a:path h="533919" w="533919">
                <a:moveTo>
                  <a:pt x="0" y="0"/>
                </a:moveTo>
                <a:lnTo>
                  <a:pt x="533919" y="0"/>
                </a:lnTo>
                <a:lnTo>
                  <a:pt x="533919" y="533919"/>
                </a:lnTo>
                <a:lnTo>
                  <a:pt x="0" y="5339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TextBox 28" id="28"/>
          <p:cNvSpPr txBox="true"/>
          <p:nvPr/>
        </p:nvSpPr>
        <p:spPr>
          <a:xfrm rot="0">
            <a:off x="716229" y="8996310"/>
            <a:ext cx="5017506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Následně celkové náklady a náklady požadované hradit z dotace a uložte tlačítkem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3865956" y="9258300"/>
            <a:ext cx="564822" cy="282380"/>
          </a:xfrm>
          <a:custGeom>
            <a:avLst/>
            <a:gdLst/>
            <a:ahLst/>
            <a:cxnLst/>
            <a:rect r="r" b="b" t="t" l="l"/>
            <a:pathLst>
              <a:path h="282380" w="564822">
                <a:moveTo>
                  <a:pt x="0" y="0"/>
                </a:moveTo>
                <a:lnTo>
                  <a:pt x="564822" y="0"/>
                </a:lnTo>
                <a:lnTo>
                  <a:pt x="564822" y="282380"/>
                </a:lnTo>
                <a:lnTo>
                  <a:pt x="0" y="2823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00" t="0" r="-220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28700" y="874077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VYPLNĚNÍ ŽÁDOSTI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47750" y="1240473"/>
            <a:ext cx="7829005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ZÁLOŽKA ROZPOČET PROJEKTU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47750" y="1710502"/>
            <a:ext cx="16211550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Před vyplněním záložky “Rozpočet projektu” nejdříve vyplňte přílohu “Podrobný rozpočet projektu”, kterou naleznete v záložce “Přílohy”. Z této přílohy vyplňte následně v záložce “Rozpočet projektu” jen součty daných souhrnných položek.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03375" y="3948550"/>
            <a:ext cx="5017506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Jednotlivé položky otevřete kliknutím na název položky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03303" y="7296262"/>
            <a:ext cx="5017506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okně položky vyplníte: typ výdaje (neivestiční), druh ceny (celková)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18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4990524" y="3141791"/>
            <a:ext cx="12990138" cy="5442843"/>
          </a:xfrm>
          <a:custGeom>
            <a:avLst/>
            <a:gdLst/>
            <a:ahLst/>
            <a:cxnLst/>
            <a:rect r="r" b="b" t="t" l="l"/>
            <a:pathLst>
              <a:path h="5442843" w="12990138">
                <a:moveTo>
                  <a:pt x="0" y="0"/>
                </a:moveTo>
                <a:lnTo>
                  <a:pt x="12990138" y="0"/>
                </a:lnTo>
                <a:lnTo>
                  <a:pt x="12990138" y="5442843"/>
                </a:lnTo>
                <a:lnTo>
                  <a:pt x="0" y="54428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874077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VYPLNĚNÍ ŽÁDOSTI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47750" y="1240473"/>
            <a:ext cx="7829005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ZÁLOŽKA ZDROJE FINANCOVÁNÍ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47750" y="1710502"/>
            <a:ext cx="15022525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Před vyplněním záložky “Zdroje financování” nejdříve vyplňte přílohu “Podrobný rozpočet projektu”, kterou naleznete v záložce přílohy. Údaje z této přílohy vyplňte následně v záložce “Zdroje financování”.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09597" y="1599882"/>
            <a:ext cx="833378" cy="833378"/>
            <a:chOff x="0" y="0"/>
            <a:chExt cx="1111171" cy="1111171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1111171" cy="1111171"/>
              <a:chOff x="0" y="0"/>
              <a:chExt cx="6350000" cy="63500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23" id="23"/>
            <p:cNvSpPr/>
            <p:nvPr/>
          </p:nvSpPr>
          <p:spPr>
            <a:xfrm flipH="false" flipV="false" rot="0">
              <a:off x="458895" y="155737"/>
              <a:ext cx="193381" cy="799696"/>
            </a:xfrm>
            <a:custGeom>
              <a:avLst/>
              <a:gdLst/>
              <a:ahLst/>
              <a:cxnLst/>
              <a:rect r="r" b="b" t="t" l="l"/>
              <a:pathLst>
                <a:path h="799696" w="193381">
                  <a:moveTo>
                    <a:pt x="0" y="0"/>
                  </a:moveTo>
                  <a:lnTo>
                    <a:pt x="193381" y="0"/>
                  </a:lnTo>
                  <a:lnTo>
                    <a:pt x="193381" y="799697"/>
                  </a:lnTo>
                  <a:lnTo>
                    <a:pt x="0" y="79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362617" y="5776668"/>
            <a:ext cx="361651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Jednotlivé položky vyplňte přímo do příslušných polí formuláře</a:t>
            </a:r>
          </a:p>
        </p:txBody>
      </p:sp>
      <p:sp>
        <p:nvSpPr>
          <p:cNvPr name="AutoShape 25" id="25"/>
          <p:cNvSpPr/>
          <p:nvPr/>
        </p:nvSpPr>
        <p:spPr>
          <a:xfrm flipV="true">
            <a:off x="362689" y="6326895"/>
            <a:ext cx="16300347" cy="38100"/>
          </a:xfrm>
          <a:prstGeom prst="line">
            <a:avLst/>
          </a:prstGeom>
          <a:ln cap="flat" w="104775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6" id="26"/>
          <p:cNvSpPr txBox="true"/>
          <p:nvPr/>
        </p:nvSpPr>
        <p:spPr>
          <a:xfrm rot="0">
            <a:off x="426834" y="2957135"/>
            <a:ext cx="4228394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Pomocí rozklikávacího seznamu zde zvolte, zda je žadatel plátce DPH a zda bude uplatňovat odpočet DPH</a:t>
            </a:r>
          </a:p>
        </p:txBody>
      </p:sp>
      <p:sp>
        <p:nvSpPr>
          <p:cNvPr name="AutoShape 27" id="27"/>
          <p:cNvSpPr/>
          <p:nvPr/>
        </p:nvSpPr>
        <p:spPr>
          <a:xfrm>
            <a:off x="426834" y="3853755"/>
            <a:ext cx="4015445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7566780" y="3523887"/>
            <a:ext cx="721842" cy="721842"/>
          </a:xfrm>
          <a:custGeom>
            <a:avLst/>
            <a:gdLst/>
            <a:ahLst/>
            <a:cxnLst/>
            <a:rect r="r" b="b" t="t" l="l"/>
            <a:pathLst>
              <a:path h="721842" w="721842">
                <a:moveTo>
                  <a:pt x="0" y="0"/>
                </a:moveTo>
                <a:lnTo>
                  <a:pt x="721842" y="0"/>
                </a:lnTo>
                <a:lnTo>
                  <a:pt x="721842" y="721841"/>
                </a:lnTo>
                <a:lnTo>
                  <a:pt x="0" y="7218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29" id="29"/>
          <p:cNvSpPr/>
          <p:nvPr/>
        </p:nvSpPr>
        <p:spPr>
          <a:xfrm flipH="false" flipV="false" rot="0">
            <a:off x="11812872" y="3523887"/>
            <a:ext cx="721842" cy="721842"/>
          </a:xfrm>
          <a:custGeom>
            <a:avLst/>
            <a:gdLst/>
            <a:ahLst/>
            <a:cxnLst/>
            <a:rect r="r" b="b" t="t" l="l"/>
            <a:pathLst>
              <a:path h="721842" w="721842">
                <a:moveTo>
                  <a:pt x="0" y="0"/>
                </a:moveTo>
                <a:lnTo>
                  <a:pt x="721841" y="0"/>
                </a:lnTo>
                <a:lnTo>
                  <a:pt x="721841" y="721841"/>
                </a:lnTo>
                <a:lnTo>
                  <a:pt x="0" y="7218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TextBox 30" id="30"/>
          <p:cNvSpPr txBox="true"/>
          <p:nvPr/>
        </p:nvSpPr>
        <p:spPr>
          <a:xfrm rot="0">
            <a:off x="1047750" y="9334500"/>
            <a:ext cx="15022525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Součet řádku CELKEM ZDROJE (zdroje žadatele) + řádku POŽADOVANÁ VÝŠE DOTACE musí odpovídat celkovým nákladům projektu v záložce “Rozpočet projektu”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09597" y="8870186"/>
            <a:ext cx="833378" cy="833378"/>
            <a:chOff x="0" y="0"/>
            <a:chExt cx="1111171" cy="1111171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0" y="0"/>
              <a:ext cx="1111171" cy="1111171"/>
              <a:chOff x="0" y="0"/>
              <a:chExt cx="6350000" cy="63500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34" id="34"/>
            <p:cNvSpPr/>
            <p:nvPr/>
          </p:nvSpPr>
          <p:spPr>
            <a:xfrm flipH="false" flipV="false" rot="0">
              <a:off x="458895" y="155737"/>
              <a:ext cx="193381" cy="799696"/>
            </a:xfrm>
            <a:custGeom>
              <a:avLst/>
              <a:gdLst/>
              <a:ahLst/>
              <a:cxnLst/>
              <a:rect r="r" b="b" t="t" l="l"/>
              <a:pathLst>
                <a:path h="799696" w="193381">
                  <a:moveTo>
                    <a:pt x="0" y="0"/>
                  </a:moveTo>
                  <a:lnTo>
                    <a:pt x="193381" y="0"/>
                  </a:lnTo>
                  <a:lnTo>
                    <a:pt x="193381" y="799697"/>
                  </a:lnTo>
                  <a:lnTo>
                    <a:pt x="0" y="79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1047750" y="9017635"/>
            <a:ext cx="15022525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Údaj v řádku “POŽADOVANÁ VÝŠE DOTACE” se musí shodovat s celkovými náklady hrazenými z dotace v záložce “Rozpočet projektu”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3126" y="9390478"/>
            <a:ext cx="1835001" cy="564263"/>
          </a:xfrm>
          <a:custGeom>
            <a:avLst/>
            <a:gdLst/>
            <a:ahLst/>
            <a:cxnLst/>
            <a:rect r="r" b="b" t="t" l="l"/>
            <a:pathLst>
              <a:path h="564263" w="1835001">
                <a:moveTo>
                  <a:pt x="0" y="0"/>
                </a:moveTo>
                <a:lnTo>
                  <a:pt x="1835001" y="0"/>
                </a:lnTo>
                <a:lnTo>
                  <a:pt x="1835001" y="564262"/>
                </a:lnTo>
                <a:lnTo>
                  <a:pt x="0" y="564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1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028700" y="1286969"/>
            <a:ext cx="9634124" cy="77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OBSAH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57275" y="2379306"/>
            <a:ext cx="8998450" cy="6621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ÚVOD...............................................................................................................2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REGISTRACE.................................................................................................3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ZALOŽENÍ ŽÁDOSTI.....................................................................................8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VYPLNĚNÍ ŽÁDOSTI.....................................................................................9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Úvodní obrazovka................................................................................9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Základní údaje o žádosti..................................................................10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Záložka žadatel....................................................................................11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Záložka vlastnická struktura..........................................................13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Záložka údaje o projektu..................................................................16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Záložka rozpočet projektu..............................................................17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Záložka zdroje financování.............................................................18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Záložka přílohy....................................................................................19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Záložka čestné prohlášení.............................................................20</a:t>
            </a:r>
          </a:p>
          <a:p>
            <a:pPr algn="l" marL="474979" indent="-237490" lvl="1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Náhled žádosti před podáním.......................................................21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PODÁNÍ ŽÁDOSTI......................................................................................22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KOMUNIKACE V DPMK - NÁSTĚNKA...................................................23</a:t>
            </a:r>
          </a:p>
          <a:p>
            <a:pPr algn="l">
              <a:lnSpc>
                <a:spcPts val="3079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19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3213710" y="3906523"/>
            <a:ext cx="14766952" cy="5460591"/>
          </a:xfrm>
          <a:custGeom>
            <a:avLst/>
            <a:gdLst/>
            <a:ahLst/>
            <a:cxnLst/>
            <a:rect r="r" b="b" t="t" l="l"/>
            <a:pathLst>
              <a:path h="5460591" w="14766952">
                <a:moveTo>
                  <a:pt x="0" y="0"/>
                </a:moveTo>
                <a:lnTo>
                  <a:pt x="14766952" y="0"/>
                </a:lnTo>
                <a:lnTo>
                  <a:pt x="14766952" y="5460592"/>
                </a:lnTo>
                <a:lnTo>
                  <a:pt x="0" y="54605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9" t="0" r="-687" b="-309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918902" y="1018858"/>
            <a:ext cx="9710051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Vzory formulářů a povinných příloh stáhnete pomocí ikony 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9277235" y="995363"/>
            <a:ext cx="350721" cy="356870"/>
          </a:xfrm>
          <a:custGeom>
            <a:avLst/>
            <a:gdLst/>
            <a:ahLst/>
            <a:cxnLst/>
            <a:rect r="r" b="b" t="t" l="l"/>
            <a:pathLst>
              <a:path h="356870" w="350721">
                <a:moveTo>
                  <a:pt x="0" y="0"/>
                </a:moveTo>
                <a:lnTo>
                  <a:pt x="350721" y="0"/>
                </a:lnTo>
                <a:lnTo>
                  <a:pt x="350721" y="356870"/>
                </a:lnTo>
                <a:lnTo>
                  <a:pt x="0" y="3568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318" t="0" r="-48882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918902" y="1553763"/>
            <a:ext cx="9710051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Povinné přílohy vložíte pomocí tlačítka                    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7507898" y="1569735"/>
            <a:ext cx="726948" cy="256228"/>
          </a:xfrm>
          <a:custGeom>
            <a:avLst/>
            <a:gdLst/>
            <a:ahLst/>
            <a:cxnLst/>
            <a:rect r="r" b="b" t="t" l="l"/>
            <a:pathLst>
              <a:path h="256228" w="726948">
                <a:moveTo>
                  <a:pt x="0" y="0"/>
                </a:moveTo>
                <a:lnTo>
                  <a:pt x="726949" y="0"/>
                </a:lnTo>
                <a:lnTo>
                  <a:pt x="726949" y="256228"/>
                </a:lnTo>
                <a:lnTo>
                  <a:pt x="0" y="2562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713" t="0" r="-10364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428384" y="3188234"/>
            <a:ext cx="5552278" cy="3448585"/>
          </a:xfrm>
          <a:custGeom>
            <a:avLst/>
            <a:gdLst/>
            <a:ahLst/>
            <a:cxnLst/>
            <a:rect r="r" b="b" t="t" l="l"/>
            <a:pathLst>
              <a:path h="3448585" w="5552278">
                <a:moveTo>
                  <a:pt x="0" y="0"/>
                </a:moveTo>
                <a:lnTo>
                  <a:pt x="5552278" y="0"/>
                </a:lnTo>
                <a:lnTo>
                  <a:pt x="5552278" y="3448585"/>
                </a:lnTo>
                <a:lnTo>
                  <a:pt x="0" y="34485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88" t="0" r="-1001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918902" y="2107601"/>
            <a:ext cx="13320775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Další vyžádané nebo nepovinné přílohy vložíte pomocí tlačítka                             ,v rolovacím menu vyberete TYP přílohy a po vložení  uložíte pomocí 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9694822" y="2072610"/>
            <a:ext cx="1177927" cy="339220"/>
          </a:xfrm>
          <a:custGeom>
            <a:avLst/>
            <a:gdLst/>
            <a:ahLst/>
            <a:cxnLst/>
            <a:rect r="r" b="b" t="t" l="l"/>
            <a:pathLst>
              <a:path h="339220" w="1177927">
                <a:moveTo>
                  <a:pt x="0" y="0"/>
                </a:moveTo>
                <a:lnTo>
                  <a:pt x="1177927" y="0"/>
                </a:lnTo>
                <a:lnTo>
                  <a:pt x="1177927" y="339220"/>
                </a:lnTo>
                <a:lnTo>
                  <a:pt x="0" y="3392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676" t="-10705" r="-5676" b="-6024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7040956" y="2095984"/>
            <a:ext cx="673717" cy="292472"/>
          </a:xfrm>
          <a:custGeom>
            <a:avLst/>
            <a:gdLst/>
            <a:ahLst/>
            <a:cxnLst/>
            <a:rect r="r" b="b" t="t" l="l"/>
            <a:pathLst>
              <a:path h="292472" w="673717">
                <a:moveTo>
                  <a:pt x="0" y="0"/>
                </a:moveTo>
                <a:lnTo>
                  <a:pt x="673718" y="0"/>
                </a:lnTo>
                <a:lnTo>
                  <a:pt x="673718" y="292473"/>
                </a:lnTo>
                <a:lnTo>
                  <a:pt x="0" y="2924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244" t="-6009" r="-8341" b="-1708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006814" y="2595392"/>
            <a:ext cx="382136" cy="364766"/>
          </a:xfrm>
          <a:custGeom>
            <a:avLst/>
            <a:gdLst/>
            <a:ahLst/>
            <a:cxnLst/>
            <a:rect r="r" b="b" t="t" l="l"/>
            <a:pathLst>
              <a:path h="364766" w="382136">
                <a:moveTo>
                  <a:pt x="0" y="0"/>
                </a:moveTo>
                <a:lnTo>
                  <a:pt x="382136" y="0"/>
                </a:lnTo>
                <a:lnTo>
                  <a:pt x="382136" y="364766"/>
                </a:lnTo>
                <a:lnTo>
                  <a:pt x="0" y="3647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874077"/>
            <a:ext cx="234467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VYPLNĚNÍ ŽÁDOSTI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47750" y="1240473"/>
            <a:ext cx="2063008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ZÁLOŽKA PŘÍLOHY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449438" y="4788702"/>
            <a:ext cx="764272" cy="1031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2"/>
              </a:lnSpc>
            </a:pPr>
            <a:r>
              <a:rPr lang="en-US" sz="6166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437606" y="792680"/>
            <a:ext cx="481295" cy="64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6"/>
              </a:lnSpc>
            </a:pPr>
            <a:r>
              <a:rPr lang="en-US" sz="3883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449438" y="6217188"/>
            <a:ext cx="764272" cy="1031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2"/>
              </a:lnSpc>
            </a:pPr>
            <a:r>
              <a:rPr lang="en-US" sz="6166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437606" y="1307265"/>
            <a:ext cx="481295" cy="64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6"/>
              </a:lnSpc>
            </a:pPr>
            <a:r>
              <a:rPr lang="en-US" sz="3883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573487" y="5575281"/>
            <a:ext cx="764272" cy="1031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2"/>
              </a:lnSpc>
            </a:pPr>
            <a:r>
              <a:rPr lang="en-US" sz="6166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437606" y="1879001"/>
            <a:ext cx="481295" cy="64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6"/>
              </a:lnSpc>
            </a:pPr>
            <a:r>
              <a:rPr lang="en-US" sz="3883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437606" y="2392780"/>
            <a:ext cx="481295" cy="64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6"/>
              </a:lnSpc>
            </a:pPr>
            <a:r>
              <a:rPr lang="en-US" sz="3883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449438" y="7991275"/>
            <a:ext cx="764272" cy="1031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2"/>
              </a:lnSpc>
            </a:pPr>
            <a:r>
              <a:rPr lang="en-US" sz="6166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5898764" y="7252421"/>
            <a:ext cx="764272" cy="1031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2"/>
              </a:lnSpc>
            </a:pPr>
            <a:r>
              <a:rPr lang="en-US" sz="6166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918902" y="2635568"/>
            <a:ext cx="13320775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Všechny vložené přílohy se objeví v seznamu. Vloženou přílohu můžete smazat tlačítkem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16663036" y="7376246"/>
            <a:ext cx="1003490" cy="1003490"/>
          </a:xfrm>
          <a:custGeom>
            <a:avLst/>
            <a:gdLst/>
            <a:ahLst/>
            <a:cxnLst/>
            <a:rect r="r" b="b" t="t" l="l"/>
            <a:pathLst>
              <a:path h="1003490" w="1003490">
                <a:moveTo>
                  <a:pt x="0" y="0"/>
                </a:moveTo>
                <a:lnTo>
                  <a:pt x="1003490" y="0"/>
                </a:lnTo>
                <a:lnTo>
                  <a:pt x="1003490" y="1003490"/>
                </a:lnTo>
                <a:lnTo>
                  <a:pt x="0" y="100349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39" id="39"/>
          <p:cNvSpPr/>
          <p:nvPr/>
        </p:nvSpPr>
        <p:spPr>
          <a:xfrm flipH="false" flipV="false" rot="0">
            <a:off x="12798989" y="3637138"/>
            <a:ext cx="538770" cy="538770"/>
          </a:xfrm>
          <a:custGeom>
            <a:avLst/>
            <a:gdLst/>
            <a:ahLst/>
            <a:cxnLst/>
            <a:rect r="r" b="b" t="t" l="l"/>
            <a:pathLst>
              <a:path h="538770" w="538770">
                <a:moveTo>
                  <a:pt x="0" y="0"/>
                </a:moveTo>
                <a:lnTo>
                  <a:pt x="538770" y="0"/>
                </a:lnTo>
                <a:lnTo>
                  <a:pt x="538770" y="538771"/>
                </a:lnTo>
                <a:lnTo>
                  <a:pt x="0" y="5387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40" id="40"/>
          <p:cNvSpPr/>
          <p:nvPr/>
        </p:nvSpPr>
        <p:spPr>
          <a:xfrm flipH="false" flipV="false" rot="0">
            <a:off x="15898764" y="5699106"/>
            <a:ext cx="907886" cy="907886"/>
          </a:xfrm>
          <a:custGeom>
            <a:avLst/>
            <a:gdLst/>
            <a:ahLst/>
            <a:cxnLst/>
            <a:rect r="r" b="b" t="t" l="l"/>
            <a:pathLst>
              <a:path h="907886" w="907886">
                <a:moveTo>
                  <a:pt x="0" y="0"/>
                </a:moveTo>
                <a:lnTo>
                  <a:pt x="907886" y="0"/>
                </a:lnTo>
                <a:lnTo>
                  <a:pt x="907886" y="907886"/>
                </a:lnTo>
                <a:lnTo>
                  <a:pt x="0" y="9078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grpSp>
        <p:nvGrpSpPr>
          <p:cNvPr name="Group 41" id="41"/>
          <p:cNvGrpSpPr/>
          <p:nvPr/>
        </p:nvGrpSpPr>
        <p:grpSpPr>
          <a:xfrm rot="0">
            <a:off x="437487" y="9425203"/>
            <a:ext cx="610263" cy="610263"/>
            <a:chOff x="0" y="0"/>
            <a:chExt cx="813685" cy="813685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813685" cy="813685"/>
              <a:chOff x="0" y="0"/>
              <a:chExt cx="6350000" cy="63500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44" id="44"/>
            <p:cNvSpPr/>
            <p:nvPr/>
          </p:nvSpPr>
          <p:spPr>
            <a:xfrm flipH="false" flipV="false" rot="0">
              <a:off x="336038" y="114043"/>
              <a:ext cx="141608" cy="585599"/>
            </a:xfrm>
            <a:custGeom>
              <a:avLst/>
              <a:gdLst/>
              <a:ahLst/>
              <a:cxnLst/>
              <a:rect r="r" b="b" t="t" l="l"/>
              <a:pathLst>
                <a:path h="585599" w="141608">
                  <a:moveTo>
                    <a:pt x="0" y="0"/>
                  </a:moveTo>
                  <a:lnTo>
                    <a:pt x="141609" y="0"/>
                  </a:lnTo>
                  <a:lnTo>
                    <a:pt x="141609" y="585599"/>
                  </a:lnTo>
                  <a:lnTo>
                    <a:pt x="0" y="585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1258375" y="9490940"/>
            <a:ext cx="16251076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Přílohy “Doklady o bankovním účtu” a “Plná moc” se vkládají v jiných místech žádosti (záložka - žadatel - bankovní účty a záložka vlastnická struktura - 1. osoby oprávněné jednat jménem žadatele). Vloženou přílohu může smazat vždy jen ten administrátor, který ji původně vložil.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77007"/>
              <a:ext cx="298359" cy="266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23"/>
                </a:lnSpc>
              </a:pPr>
              <a:r>
                <a:rPr lang="en-US" sz="12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20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4104418" y="2371033"/>
            <a:ext cx="14002382" cy="4185995"/>
          </a:xfrm>
          <a:custGeom>
            <a:avLst/>
            <a:gdLst/>
            <a:ahLst/>
            <a:cxnLst/>
            <a:rect r="r" b="b" t="t" l="l"/>
            <a:pathLst>
              <a:path h="4185995" w="14002382">
                <a:moveTo>
                  <a:pt x="0" y="0"/>
                </a:moveTo>
                <a:lnTo>
                  <a:pt x="14002382" y="0"/>
                </a:lnTo>
                <a:lnTo>
                  <a:pt x="14002382" y="4185994"/>
                </a:lnTo>
                <a:lnTo>
                  <a:pt x="0" y="41859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26298" y="5409148"/>
            <a:ext cx="3520107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Seznamte se s čestným prohlášením  a potvrďte na konci textu zaškrtnutím tlačítka</a:t>
            </a:r>
          </a:p>
        </p:txBody>
      </p:sp>
      <p:sp>
        <p:nvSpPr>
          <p:cNvPr name="AutoShape 17" id="17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1028700" y="874077"/>
            <a:ext cx="234467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VYPLNĚNÍ ŽÁDOSTI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47750" y="1240473"/>
            <a:ext cx="3454202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ZÁLOŽKA ČESTNÉ PROHLÁŠENÍ</a:t>
            </a:r>
          </a:p>
        </p:txBody>
      </p:sp>
      <p:sp>
        <p:nvSpPr>
          <p:cNvPr name="AutoShape 20" id="20"/>
          <p:cNvSpPr/>
          <p:nvPr/>
        </p:nvSpPr>
        <p:spPr>
          <a:xfrm>
            <a:off x="426298" y="6331976"/>
            <a:ext cx="3395848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4192151" y="5966799"/>
            <a:ext cx="590229" cy="590229"/>
          </a:xfrm>
          <a:custGeom>
            <a:avLst/>
            <a:gdLst/>
            <a:ahLst/>
            <a:cxnLst/>
            <a:rect r="r" b="b" t="t" l="l"/>
            <a:pathLst>
              <a:path h="590229" w="590229">
                <a:moveTo>
                  <a:pt x="0" y="0"/>
                </a:moveTo>
                <a:lnTo>
                  <a:pt x="590229" y="0"/>
                </a:lnTo>
                <a:lnTo>
                  <a:pt x="590229" y="590228"/>
                </a:lnTo>
                <a:lnTo>
                  <a:pt x="0" y="590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21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240085" y="1633190"/>
            <a:ext cx="788615" cy="788615"/>
            <a:chOff x="0" y="0"/>
            <a:chExt cx="1051487" cy="1051487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1051487" cy="1051487"/>
              <a:chOff x="0" y="0"/>
              <a:chExt cx="6350000" cy="63500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163737" y="132443"/>
              <a:ext cx="628349" cy="830750"/>
            </a:xfrm>
            <a:custGeom>
              <a:avLst/>
              <a:gdLst/>
              <a:ahLst/>
              <a:cxnLst/>
              <a:rect r="r" b="b" t="t" l="l"/>
              <a:pathLst>
                <a:path h="830750" w="628349">
                  <a:moveTo>
                    <a:pt x="0" y="0"/>
                  </a:moveTo>
                  <a:lnTo>
                    <a:pt x="628349" y="0"/>
                  </a:lnTo>
                  <a:lnTo>
                    <a:pt x="628349" y="830750"/>
                  </a:lnTo>
                  <a:lnTo>
                    <a:pt x="0" y="830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4713511" y="4640034"/>
            <a:ext cx="12983925" cy="1778620"/>
          </a:xfrm>
          <a:custGeom>
            <a:avLst/>
            <a:gdLst/>
            <a:ahLst/>
            <a:cxnLst/>
            <a:rect r="r" b="b" t="t" l="l"/>
            <a:pathLst>
              <a:path h="1778620" w="12983925">
                <a:moveTo>
                  <a:pt x="0" y="0"/>
                </a:moveTo>
                <a:lnTo>
                  <a:pt x="12983925" y="0"/>
                </a:lnTo>
                <a:lnTo>
                  <a:pt x="12983925" y="1778620"/>
                </a:lnTo>
                <a:lnTo>
                  <a:pt x="0" y="17786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285023" y="6834168"/>
            <a:ext cx="4412413" cy="2952585"/>
          </a:xfrm>
          <a:custGeom>
            <a:avLst/>
            <a:gdLst/>
            <a:ahLst/>
            <a:cxnLst/>
            <a:rect r="r" b="b" t="t" l="l"/>
            <a:pathLst>
              <a:path h="2952585" w="4412413">
                <a:moveTo>
                  <a:pt x="0" y="0"/>
                </a:moveTo>
                <a:lnTo>
                  <a:pt x="4412413" y="0"/>
                </a:lnTo>
                <a:lnTo>
                  <a:pt x="4412413" y="2952586"/>
                </a:lnTo>
                <a:lnTo>
                  <a:pt x="0" y="29525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874077"/>
            <a:ext cx="2344676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VYPLNĚNÍ ŽÁDOSTI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1240473"/>
            <a:ext cx="7359799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NÁHLED ŽÁDOSTI PŘED PODÁNÍM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16739" y="1892878"/>
            <a:ext cx="15022525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Žádost je možné před jejím vlastním podáním vygenerovat k náhledu a kontrole ve formátu .pdf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91622" y="3717206"/>
            <a:ext cx="3821889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Žádost můžete vygenerovat v záložce PŘÍLOHY pomocí tlačítka</a:t>
            </a:r>
          </a:p>
        </p:txBody>
      </p:sp>
      <p:sp>
        <p:nvSpPr>
          <p:cNvPr name="AutoShape 26" id="26"/>
          <p:cNvSpPr/>
          <p:nvPr/>
        </p:nvSpPr>
        <p:spPr>
          <a:xfrm flipV="true">
            <a:off x="891622" y="4285026"/>
            <a:ext cx="15771415" cy="115608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3199665" y="3945806"/>
            <a:ext cx="1177927" cy="339220"/>
          </a:xfrm>
          <a:custGeom>
            <a:avLst/>
            <a:gdLst/>
            <a:ahLst/>
            <a:cxnLst/>
            <a:rect r="r" b="b" t="t" l="l"/>
            <a:pathLst>
              <a:path h="339220" w="1177927">
                <a:moveTo>
                  <a:pt x="0" y="0"/>
                </a:moveTo>
                <a:lnTo>
                  <a:pt x="1177927" y="0"/>
                </a:lnTo>
                <a:lnTo>
                  <a:pt x="1177927" y="339220"/>
                </a:lnTo>
                <a:lnTo>
                  <a:pt x="0" y="3392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676" t="-10705" r="-5676" b="-6024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6408253" y="4362533"/>
            <a:ext cx="1020036" cy="1020036"/>
          </a:xfrm>
          <a:custGeom>
            <a:avLst/>
            <a:gdLst/>
            <a:ahLst/>
            <a:cxnLst/>
            <a:rect r="r" b="b" t="t" l="l"/>
            <a:pathLst>
              <a:path h="1020036" w="1020036">
                <a:moveTo>
                  <a:pt x="0" y="0"/>
                </a:moveTo>
                <a:lnTo>
                  <a:pt x="1020036" y="0"/>
                </a:lnTo>
                <a:lnTo>
                  <a:pt x="1020036" y="1020036"/>
                </a:lnTo>
                <a:lnTo>
                  <a:pt x="0" y="10200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TextBox 29" id="29"/>
          <p:cNvSpPr txBox="true"/>
          <p:nvPr/>
        </p:nvSpPr>
        <p:spPr>
          <a:xfrm rot="0">
            <a:off x="9010706" y="7088813"/>
            <a:ext cx="3821889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okně detail přílohy zvolte typ “ŽÁDOST” </a:t>
            </a:r>
          </a:p>
        </p:txBody>
      </p:sp>
      <p:sp>
        <p:nvSpPr>
          <p:cNvPr name="AutoShape 30" id="30"/>
          <p:cNvSpPr/>
          <p:nvPr/>
        </p:nvSpPr>
        <p:spPr>
          <a:xfrm>
            <a:off x="9010706" y="7494811"/>
            <a:ext cx="4033599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1" id="31"/>
          <p:cNvSpPr txBox="true"/>
          <p:nvPr/>
        </p:nvSpPr>
        <p:spPr>
          <a:xfrm rot="0">
            <a:off x="891622" y="5041030"/>
            <a:ext cx="27241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Přílohu následně odstraníte tlačítkem 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1775732" y="5251850"/>
            <a:ext cx="382136" cy="364766"/>
          </a:xfrm>
          <a:custGeom>
            <a:avLst/>
            <a:gdLst/>
            <a:ahLst/>
            <a:cxnLst/>
            <a:rect r="r" b="b" t="t" l="l"/>
            <a:pathLst>
              <a:path h="364766" w="382136">
                <a:moveTo>
                  <a:pt x="0" y="0"/>
                </a:moveTo>
                <a:lnTo>
                  <a:pt x="382136" y="0"/>
                </a:lnTo>
                <a:lnTo>
                  <a:pt x="382136" y="364766"/>
                </a:lnTo>
                <a:lnTo>
                  <a:pt x="0" y="3647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AutoShape 33" id="33"/>
          <p:cNvSpPr/>
          <p:nvPr/>
        </p:nvSpPr>
        <p:spPr>
          <a:xfrm flipV="true">
            <a:off x="891622" y="5616616"/>
            <a:ext cx="4525751" cy="1905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4" id="34"/>
          <p:cNvGrpSpPr/>
          <p:nvPr/>
        </p:nvGrpSpPr>
        <p:grpSpPr>
          <a:xfrm rot="0">
            <a:off x="217703" y="2667104"/>
            <a:ext cx="833378" cy="833378"/>
            <a:chOff x="0" y="0"/>
            <a:chExt cx="1111171" cy="1111171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1111171" cy="1111171"/>
              <a:chOff x="0" y="0"/>
              <a:chExt cx="6350000" cy="63500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37" id="37"/>
            <p:cNvSpPr/>
            <p:nvPr/>
          </p:nvSpPr>
          <p:spPr>
            <a:xfrm flipH="false" flipV="false" rot="0">
              <a:off x="458895" y="155737"/>
              <a:ext cx="193381" cy="799696"/>
            </a:xfrm>
            <a:custGeom>
              <a:avLst/>
              <a:gdLst/>
              <a:ahLst/>
              <a:cxnLst/>
              <a:rect r="r" b="b" t="t" l="l"/>
              <a:pathLst>
                <a:path h="799696" w="193381">
                  <a:moveTo>
                    <a:pt x="0" y="0"/>
                  </a:moveTo>
                  <a:lnTo>
                    <a:pt x="193381" y="0"/>
                  </a:lnTo>
                  <a:lnTo>
                    <a:pt x="193381" y="799697"/>
                  </a:lnTo>
                  <a:lnTo>
                    <a:pt x="0" y="79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8" id="38"/>
          <p:cNvSpPr txBox="true"/>
          <p:nvPr/>
        </p:nvSpPr>
        <p:spPr>
          <a:xfrm rot="0">
            <a:off x="1216739" y="2949174"/>
            <a:ext cx="15022525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Takto vygenerovaný náhled žádosti je nutné před podáním žádosti odstranit.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22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1028700" y="1342707"/>
            <a:ext cx="833378" cy="833378"/>
            <a:chOff x="0" y="0"/>
            <a:chExt cx="1111171" cy="1111171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1111171" cy="1111171"/>
              <a:chOff x="0" y="0"/>
              <a:chExt cx="6350000" cy="63500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458895" y="155737"/>
              <a:ext cx="193381" cy="799696"/>
            </a:xfrm>
            <a:custGeom>
              <a:avLst/>
              <a:gdLst/>
              <a:ahLst/>
              <a:cxnLst/>
              <a:rect r="r" b="b" t="t" l="l"/>
              <a:pathLst>
                <a:path h="799696" w="193381">
                  <a:moveTo>
                    <a:pt x="0" y="0"/>
                  </a:moveTo>
                  <a:lnTo>
                    <a:pt x="193381" y="0"/>
                  </a:lnTo>
                  <a:lnTo>
                    <a:pt x="193381" y="799697"/>
                  </a:lnTo>
                  <a:lnTo>
                    <a:pt x="0" y="79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308463" y="6512601"/>
            <a:ext cx="15354573" cy="1297494"/>
          </a:xfrm>
          <a:custGeom>
            <a:avLst/>
            <a:gdLst/>
            <a:ahLst/>
            <a:cxnLst/>
            <a:rect r="r" b="b" t="t" l="l"/>
            <a:pathLst>
              <a:path h="1297494" w="15354573">
                <a:moveTo>
                  <a:pt x="0" y="0"/>
                </a:moveTo>
                <a:lnTo>
                  <a:pt x="15354573" y="0"/>
                </a:lnTo>
                <a:lnTo>
                  <a:pt x="15354573" y="1297494"/>
                </a:lnTo>
                <a:lnTo>
                  <a:pt x="0" y="1297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7056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39051" y="6210747"/>
            <a:ext cx="1599349" cy="1599349"/>
          </a:xfrm>
          <a:custGeom>
            <a:avLst/>
            <a:gdLst/>
            <a:ahLst/>
            <a:cxnLst/>
            <a:rect r="r" b="b" t="t" l="l"/>
            <a:pathLst>
              <a:path h="1599349" w="1599349">
                <a:moveTo>
                  <a:pt x="0" y="0"/>
                </a:moveTo>
                <a:lnTo>
                  <a:pt x="1599349" y="0"/>
                </a:lnTo>
                <a:lnTo>
                  <a:pt x="1599349" y="1599348"/>
                </a:lnTo>
                <a:lnTo>
                  <a:pt x="0" y="1599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1776845" y="8353020"/>
            <a:ext cx="5753591" cy="1482979"/>
          </a:xfrm>
          <a:custGeom>
            <a:avLst/>
            <a:gdLst/>
            <a:ahLst/>
            <a:cxnLst/>
            <a:rect r="r" b="b" t="t" l="l"/>
            <a:pathLst>
              <a:path h="1482979" w="5753591">
                <a:moveTo>
                  <a:pt x="0" y="0"/>
                </a:moveTo>
                <a:lnTo>
                  <a:pt x="5753591" y="0"/>
                </a:lnTo>
                <a:lnTo>
                  <a:pt x="5753591" y="1482979"/>
                </a:lnTo>
                <a:lnTo>
                  <a:pt x="0" y="14829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804" r="0" b="-3043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117681" y="4322165"/>
            <a:ext cx="2052638" cy="418130"/>
          </a:xfrm>
          <a:custGeom>
            <a:avLst/>
            <a:gdLst/>
            <a:ahLst/>
            <a:cxnLst/>
            <a:rect r="r" b="b" t="t" l="l"/>
            <a:pathLst>
              <a:path h="418130" w="2052638">
                <a:moveTo>
                  <a:pt x="0" y="0"/>
                </a:moveTo>
                <a:lnTo>
                  <a:pt x="2052638" y="0"/>
                </a:lnTo>
                <a:lnTo>
                  <a:pt x="2052638" y="418130"/>
                </a:lnTo>
                <a:lnTo>
                  <a:pt x="0" y="4181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028336" y="8895945"/>
            <a:ext cx="1102352" cy="1102352"/>
          </a:xfrm>
          <a:custGeom>
            <a:avLst/>
            <a:gdLst/>
            <a:ahLst/>
            <a:cxnLst/>
            <a:rect r="r" b="b" t="t" l="l"/>
            <a:pathLst>
              <a:path h="1102352" w="1102352">
                <a:moveTo>
                  <a:pt x="0" y="0"/>
                </a:moveTo>
                <a:lnTo>
                  <a:pt x="1102352" y="0"/>
                </a:lnTo>
                <a:lnTo>
                  <a:pt x="1102352" y="1102353"/>
                </a:lnTo>
                <a:lnTo>
                  <a:pt x="0" y="11023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5872722" y="6210747"/>
            <a:ext cx="1485493" cy="1485493"/>
          </a:xfrm>
          <a:custGeom>
            <a:avLst/>
            <a:gdLst/>
            <a:ahLst/>
            <a:cxnLst/>
            <a:rect r="r" b="b" t="t" l="l"/>
            <a:pathLst>
              <a:path h="1485493" w="1485493">
                <a:moveTo>
                  <a:pt x="0" y="0"/>
                </a:moveTo>
                <a:lnTo>
                  <a:pt x="1485492" y="0"/>
                </a:lnTo>
                <a:lnTo>
                  <a:pt x="1485492" y="1485492"/>
                </a:lnTo>
                <a:lnTo>
                  <a:pt x="0" y="14854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0">
            <a:off x="11205511" y="5462531"/>
            <a:ext cx="1746581" cy="448447"/>
          </a:xfrm>
          <a:custGeom>
            <a:avLst/>
            <a:gdLst/>
            <a:ahLst/>
            <a:cxnLst/>
            <a:rect r="r" b="b" t="t" l="l"/>
            <a:pathLst>
              <a:path h="448447" w="1746581">
                <a:moveTo>
                  <a:pt x="0" y="0"/>
                </a:moveTo>
                <a:lnTo>
                  <a:pt x="1746581" y="0"/>
                </a:lnTo>
                <a:lnTo>
                  <a:pt x="1746581" y="448446"/>
                </a:lnTo>
                <a:lnTo>
                  <a:pt x="0" y="4484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28700" y="855027"/>
            <a:ext cx="2901619" cy="36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PODÁNÍ ŽÁDOSTI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987489" y="1510477"/>
            <a:ext cx="12735401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Před podáním žádosti ověřte, zda byla v jednotlivých záložkách a částech vyplněna všechna požadovaná pole. Zkontrolujte,  zda v záložce “Přílohy” byly nahrány všechny povinné přílohy, případně další vyžadované či nepovinné přílohy.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54111" y="4162166"/>
            <a:ext cx="481295" cy="64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6"/>
              </a:lnSpc>
            </a:pPr>
            <a:r>
              <a:rPr lang="en-US" sz="3883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54111" y="4733901"/>
            <a:ext cx="481295" cy="64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6"/>
              </a:lnSpc>
            </a:pPr>
            <a:r>
              <a:rPr lang="en-US" sz="3883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54111" y="5305636"/>
            <a:ext cx="481295" cy="64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6"/>
              </a:lnSpc>
            </a:pPr>
            <a:r>
              <a:rPr lang="en-US" sz="3883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71975" y="6886596"/>
            <a:ext cx="764272" cy="1031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2"/>
              </a:lnSpc>
            </a:pPr>
            <a:r>
              <a:rPr lang="en-US" sz="6166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91774" y="8516742"/>
            <a:ext cx="764272" cy="1031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2"/>
              </a:lnSpc>
            </a:pPr>
            <a:r>
              <a:rPr lang="en-US" sz="6166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108450" y="6886596"/>
            <a:ext cx="764272" cy="1031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2"/>
              </a:lnSpc>
            </a:pPr>
            <a:r>
              <a:rPr lang="en-US" sz="6166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635406" y="4396610"/>
            <a:ext cx="12407787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Proveďte systémovou kontrolu před podáním žádosti pomocí tlačítka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656046" y="4989924"/>
            <a:ext cx="15285462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případě nedostatků (nevyplněných polí nebo chybějících povinných příloh) Vás systém upozorní a pomocí modrého textu navede na pole, které je potřeba opravit.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656046" y="5563963"/>
            <a:ext cx="15006991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Pokud kontrola neodhalí další nedostatky, žádost je připravena k podání. Podání lze uskutečnit tlačítkem 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028700" y="2257284"/>
            <a:ext cx="833378" cy="833378"/>
            <a:chOff x="0" y="0"/>
            <a:chExt cx="1111171" cy="1111171"/>
          </a:xfrm>
        </p:grpSpPr>
        <p:grpSp>
          <p:nvGrpSpPr>
            <p:cNvPr name="Group 39" id="39"/>
            <p:cNvGrpSpPr/>
            <p:nvPr/>
          </p:nvGrpSpPr>
          <p:grpSpPr>
            <a:xfrm rot="0">
              <a:off x="0" y="0"/>
              <a:ext cx="1111171" cy="1111171"/>
              <a:chOff x="0" y="0"/>
              <a:chExt cx="6350000" cy="63500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41" id="41"/>
            <p:cNvSpPr/>
            <p:nvPr/>
          </p:nvSpPr>
          <p:spPr>
            <a:xfrm flipH="false" flipV="false" rot="0">
              <a:off x="458895" y="155737"/>
              <a:ext cx="193381" cy="799696"/>
            </a:xfrm>
            <a:custGeom>
              <a:avLst/>
              <a:gdLst/>
              <a:ahLst/>
              <a:cxnLst/>
              <a:rect r="r" b="b" t="t" l="l"/>
              <a:pathLst>
                <a:path h="799696" w="193381">
                  <a:moveTo>
                    <a:pt x="0" y="0"/>
                  </a:moveTo>
                  <a:lnTo>
                    <a:pt x="193381" y="0"/>
                  </a:lnTo>
                  <a:lnTo>
                    <a:pt x="193381" y="799697"/>
                  </a:lnTo>
                  <a:lnTo>
                    <a:pt x="0" y="79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2" id="42"/>
          <p:cNvSpPr txBox="true"/>
          <p:nvPr/>
        </p:nvSpPr>
        <p:spPr>
          <a:xfrm rot="0">
            <a:off x="1987489" y="2303492"/>
            <a:ext cx="14505841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Před podáním žádosti se ujistěte, že je do portálu aktuálně vlastní elektronickou identitou přihlášena oprávněná osoba k podání žádosti (statutární orgán, osoba jednající na základě plné moci nebo fyzická osoba), a že tato osoba při přihlášení udělila souhlas s poskytnutím údajů: jméno, příjmení, datum narození              a adresa. 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028700" y="3195437"/>
            <a:ext cx="833378" cy="833378"/>
            <a:chOff x="0" y="0"/>
            <a:chExt cx="1111171" cy="1111171"/>
          </a:xfrm>
        </p:grpSpPr>
        <p:grpSp>
          <p:nvGrpSpPr>
            <p:cNvPr name="Group 44" id="44"/>
            <p:cNvGrpSpPr/>
            <p:nvPr/>
          </p:nvGrpSpPr>
          <p:grpSpPr>
            <a:xfrm rot="0">
              <a:off x="0" y="0"/>
              <a:ext cx="1111171" cy="1111171"/>
              <a:chOff x="0" y="0"/>
              <a:chExt cx="6350000" cy="6350000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46" id="46"/>
            <p:cNvSpPr/>
            <p:nvPr/>
          </p:nvSpPr>
          <p:spPr>
            <a:xfrm flipH="false" flipV="false" rot="0">
              <a:off x="458895" y="155737"/>
              <a:ext cx="193381" cy="799696"/>
            </a:xfrm>
            <a:custGeom>
              <a:avLst/>
              <a:gdLst/>
              <a:ahLst/>
              <a:cxnLst/>
              <a:rect r="r" b="b" t="t" l="l"/>
              <a:pathLst>
                <a:path h="799696" w="193381">
                  <a:moveTo>
                    <a:pt x="0" y="0"/>
                  </a:moveTo>
                  <a:lnTo>
                    <a:pt x="193381" y="0"/>
                  </a:lnTo>
                  <a:lnTo>
                    <a:pt x="193381" y="799697"/>
                  </a:lnTo>
                  <a:lnTo>
                    <a:pt x="0" y="79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7" id="47"/>
          <p:cNvSpPr txBox="true"/>
          <p:nvPr/>
        </p:nvSpPr>
        <p:spPr>
          <a:xfrm rot="0">
            <a:off x="1987489" y="3344157"/>
            <a:ext cx="14505841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 stisknutí tlačítka “Podat žádost/projekt” již nebude možném žádost dál upravovat. Pokud po podání žádosti odhalíte chybu v žádosti či přílohách, kontaktujte administrátora pomocí “Nástěnky” viz. následující kapitola.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23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1028700" y="1801177"/>
            <a:ext cx="833378" cy="833378"/>
            <a:chOff x="0" y="0"/>
            <a:chExt cx="1111171" cy="1111171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1111171" cy="1111171"/>
              <a:chOff x="0" y="0"/>
              <a:chExt cx="6350000" cy="63500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458895" y="155737"/>
              <a:ext cx="193381" cy="799696"/>
            </a:xfrm>
            <a:custGeom>
              <a:avLst/>
              <a:gdLst/>
              <a:ahLst/>
              <a:cxnLst/>
              <a:rect r="r" b="b" t="t" l="l"/>
              <a:pathLst>
                <a:path h="799696" w="193381">
                  <a:moveTo>
                    <a:pt x="0" y="0"/>
                  </a:moveTo>
                  <a:lnTo>
                    <a:pt x="193381" y="0"/>
                  </a:lnTo>
                  <a:lnTo>
                    <a:pt x="193381" y="799697"/>
                  </a:lnTo>
                  <a:lnTo>
                    <a:pt x="0" y="799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4476969" y="3196906"/>
            <a:ext cx="12782331" cy="3233475"/>
          </a:xfrm>
          <a:custGeom>
            <a:avLst/>
            <a:gdLst/>
            <a:ahLst/>
            <a:cxnLst/>
            <a:rect r="r" b="b" t="t" l="l"/>
            <a:pathLst>
              <a:path h="3233475" w="12782331">
                <a:moveTo>
                  <a:pt x="0" y="0"/>
                </a:moveTo>
                <a:lnTo>
                  <a:pt x="12782331" y="0"/>
                </a:lnTo>
                <a:lnTo>
                  <a:pt x="12782331" y="3233475"/>
                </a:lnTo>
                <a:lnTo>
                  <a:pt x="0" y="3233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811507" y="3466176"/>
            <a:ext cx="855636" cy="855636"/>
          </a:xfrm>
          <a:custGeom>
            <a:avLst/>
            <a:gdLst/>
            <a:ahLst/>
            <a:cxnLst/>
            <a:rect r="r" b="b" t="t" l="l"/>
            <a:pathLst>
              <a:path h="855636" w="855636">
                <a:moveTo>
                  <a:pt x="0" y="0"/>
                </a:moveTo>
                <a:lnTo>
                  <a:pt x="855636" y="0"/>
                </a:lnTo>
                <a:lnTo>
                  <a:pt x="855636" y="855636"/>
                </a:lnTo>
                <a:lnTo>
                  <a:pt x="0" y="8556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AutoShape 21" id="21"/>
          <p:cNvSpPr/>
          <p:nvPr/>
        </p:nvSpPr>
        <p:spPr>
          <a:xfrm flipV="true">
            <a:off x="911052" y="3988437"/>
            <a:ext cx="3453050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2" id="22"/>
          <p:cNvSpPr/>
          <p:nvPr/>
        </p:nvSpPr>
        <p:spPr>
          <a:xfrm flipV="true">
            <a:off x="911052" y="5361368"/>
            <a:ext cx="3453050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2409372" y="4713606"/>
            <a:ext cx="1143128" cy="339809"/>
          </a:xfrm>
          <a:custGeom>
            <a:avLst/>
            <a:gdLst/>
            <a:ahLst/>
            <a:cxnLst/>
            <a:rect r="r" b="b" t="t" l="l"/>
            <a:pathLst>
              <a:path h="339809" w="1143128">
                <a:moveTo>
                  <a:pt x="0" y="0"/>
                </a:moveTo>
                <a:lnTo>
                  <a:pt x="1143128" y="0"/>
                </a:lnTo>
                <a:lnTo>
                  <a:pt x="1143128" y="339809"/>
                </a:lnTo>
                <a:lnTo>
                  <a:pt x="0" y="3398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9277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314177" y="6535156"/>
            <a:ext cx="7844085" cy="3499277"/>
          </a:xfrm>
          <a:custGeom>
            <a:avLst/>
            <a:gdLst/>
            <a:ahLst/>
            <a:cxnLst/>
            <a:rect r="r" b="b" t="t" l="l"/>
            <a:pathLst>
              <a:path h="3499277" w="7844085">
                <a:moveTo>
                  <a:pt x="0" y="0"/>
                </a:moveTo>
                <a:lnTo>
                  <a:pt x="7844084" y="0"/>
                </a:lnTo>
                <a:lnTo>
                  <a:pt x="7844084" y="3499277"/>
                </a:lnTo>
                <a:lnTo>
                  <a:pt x="0" y="34992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25" id="25"/>
          <p:cNvSpPr/>
          <p:nvPr/>
        </p:nvSpPr>
        <p:spPr>
          <a:xfrm>
            <a:off x="4694136" y="7366854"/>
            <a:ext cx="4277869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15393035" y="3764364"/>
            <a:ext cx="1317626" cy="1317626"/>
          </a:xfrm>
          <a:custGeom>
            <a:avLst/>
            <a:gdLst/>
            <a:ahLst/>
            <a:cxnLst/>
            <a:rect r="r" b="b" t="t" l="l"/>
            <a:pathLst>
              <a:path h="1317626" w="1317626">
                <a:moveTo>
                  <a:pt x="0" y="0"/>
                </a:moveTo>
                <a:lnTo>
                  <a:pt x="1317626" y="0"/>
                </a:lnTo>
                <a:lnTo>
                  <a:pt x="1317626" y="1317626"/>
                </a:lnTo>
                <a:lnTo>
                  <a:pt x="0" y="13176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AutoShape 27" id="27"/>
          <p:cNvSpPr/>
          <p:nvPr/>
        </p:nvSpPr>
        <p:spPr>
          <a:xfrm>
            <a:off x="4708599" y="8647496"/>
            <a:ext cx="4277869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5428411" y="8187274"/>
            <a:ext cx="1229100" cy="283322"/>
          </a:xfrm>
          <a:custGeom>
            <a:avLst/>
            <a:gdLst/>
            <a:ahLst/>
            <a:cxnLst/>
            <a:rect r="r" b="b" t="t" l="l"/>
            <a:pathLst>
              <a:path h="283322" w="1229100">
                <a:moveTo>
                  <a:pt x="0" y="0"/>
                </a:moveTo>
                <a:lnTo>
                  <a:pt x="1229100" y="0"/>
                </a:lnTo>
                <a:lnTo>
                  <a:pt x="1229100" y="283321"/>
                </a:lnTo>
                <a:lnTo>
                  <a:pt x="0" y="2833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745" t="-40165" r="0" b="-11704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855025" y="8734570"/>
            <a:ext cx="1021113" cy="1021113"/>
          </a:xfrm>
          <a:custGeom>
            <a:avLst/>
            <a:gdLst/>
            <a:ahLst/>
            <a:cxnLst/>
            <a:rect r="r" b="b" t="t" l="l"/>
            <a:pathLst>
              <a:path h="1021113" w="1021113">
                <a:moveTo>
                  <a:pt x="0" y="0"/>
                </a:moveTo>
                <a:lnTo>
                  <a:pt x="1021113" y="0"/>
                </a:lnTo>
                <a:lnTo>
                  <a:pt x="1021113" y="1021113"/>
                </a:lnTo>
                <a:lnTo>
                  <a:pt x="0" y="10211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ysDot"/>
            <a:miter/>
          </a:ln>
        </p:spPr>
      </p:sp>
      <p:sp>
        <p:nvSpPr>
          <p:cNvPr name="AutoShape 30" id="30"/>
          <p:cNvSpPr/>
          <p:nvPr/>
        </p:nvSpPr>
        <p:spPr>
          <a:xfrm>
            <a:off x="4708599" y="9488718"/>
            <a:ext cx="4277869" cy="0"/>
          </a:xfrm>
          <a:prstGeom prst="line">
            <a:avLst/>
          </a:prstGeom>
          <a:ln cap="flat" w="38100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31" id="31"/>
          <p:cNvSpPr/>
          <p:nvPr/>
        </p:nvSpPr>
        <p:spPr>
          <a:xfrm flipH="false" flipV="false" rot="0">
            <a:off x="7726735" y="9041952"/>
            <a:ext cx="1102396" cy="299477"/>
          </a:xfrm>
          <a:custGeom>
            <a:avLst/>
            <a:gdLst/>
            <a:ahLst/>
            <a:cxnLst/>
            <a:rect r="r" b="b" t="t" l="l"/>
            <a:pathLst>
              <a:path h="299477" w="1102396">
                <a:moveTo>
                  <a:pt x="0" y="0"/>
                </a:moveTo>
                <a:lnTo>
                  <a:pt x="1102395" y="0"/>
                </a:lnTo>
                <a:lnTo>
                  <a:pt x="1102395" y="299477"/>
                </a:lnTo>
                <a:lnTo>
                  <a:pt x="0" y="2994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6298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28700" y="874077"/>
            <a:ext cx="4399711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KOMUNIKACE V DPMK - NÁSTĚNKA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973357" y="1950562"/>
            <a:ext cx="14756354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Komunikace s administrátorem po podání žádosti v DPMK probíhá pomocí záložky “Nástěnka”. Pro komunikaci s administrátorem žádosti používejte zprávy posílané přes tento nástroj. V případě příchozí zprávy od administrátora bude e-mailem doručena žadateli notifikace.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11052" y="3083906"/>
            <a:ext cx="3018148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Všechny přijaté i odeslané zprávy nalezete na kartě “Detail projektu” v záložce “Nástěnka”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911052" y="4436112"/>
            <a:ext cx="272416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Vlastní zprávu vytvoříte pomocí tlačítka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694136" y="6973306"/>
            <a:ext cx="4277869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novém okně vyplníte předmět a text zprávy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708599" y="7928829"/>
            <a:ext cx="4277869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Případné přílohy ke zprávě připojíte pomocí tlačítka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708599" y="9057071"/>
            <a:ext cx="4277869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Zprávu odešlete pomocí tlačítka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2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183285" y="1277938"/>
            <a:ext cx="688586" cy="602513"/>
            <a:chOff x="0" y="0"/>
            <a:chExt cx="812800" cy="711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11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11">
                  <a:moveTo>
                    <a:pt x="530371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530371" y="551732"/>
                  </a:lnTo>
                  <a:cubicBezTo>
                    <a:pt x="686363" y="551732"/>
                    <a:pt x="812800" y="428220"/>
                    <a:pt x="812800" y="275861"/>
                  </a:cubicBezTo>
                  <a:cubicBezTo>
                    <a:pt x="812811" y="123512"/>
                    <a:pt x="686363" y="0"/>
                    <a:pt x="530371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9525"/>
              <a:ext cx="812800" cy="5111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7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855027"/>
            <a:ext cx="5538907" cy="36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ÚVOD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1258888"/>
            <a:ext cx="16549213" cy="296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Žádost se vyplňuje a odevzdává prostřednictvím Dotačního portálu Ministerstva kultury (DPMK) na webových stránkách: </a:t>
            </a:r>
            <a:r>
              <a:rPr lang="en-US" sz="14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2" tooltip="https://dpmkportal.mkcr.cz/default"/>
              </a:rPr>
              <a:t>https://dpmkportal.mkcr.cz/default</a:t>
            </a:r>
          </a:p>
          <a:p>
            <a:pPr algn="l">
              <a:lnSpc>
                <a:spcPts val="1960"/>
              </a:lnSpc>
            </a:pPr>
          </a:p>
          <a:p>
            <a:pPr algn="l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Vstup do systému vyžaduje nejprve registraci žadatele. Registraci žadatele může provést oprávněná osoba:</a:t>
            </a:r>
          </a:p>
          <a:p>
            <a:pPr algn="l" marL="604528" indent="-201509" lvl="2">
              <a:lnSpc>
                <a:spcPts val="1960"/>
              </a:lnSpc>
              <a:buFont typeface="Arial"/>
              <a:buChar char="⚬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statutární zástupce žadatele, právnické osoby</a:t>
            </a:r>
          </a:p>
          <a:p>
            <a:pPr algn="l" marL="604528" indent="-201509" lvl="2">
              <a:lnSpc>
                <a:spcPts val="1960"/>
              </a:lnSpc>
              <a:buFont typeface="Arial"/>
              <a:buChar char="⚬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pověřený zástupce žadatele, právnické osoby (na základě plné moci)</a:t>
            </a:r>
          </a:p>
          <a:p>
            <a:pPr algn="l" marL="604528" indent="-201509" lvl="2">
              <a:lnSpc>
                <a:spcPts val="1960"/>
              </a:lnSpc>
              <a:buFont typeface="Arial"/>
              <a:buChar char="⚬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fyzická nebo podnikající fyzická osoba</a:t>
            </a:r>
          </a:p>
          <a:p>
            <a:pPr algn="l">
              <a:lnSpc>
                <a:spcPts val="1960"/>
              </a:lnSpc>
            </a:pPr>
          </a:p>
          <a:p>
            <a:pPr algn="l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 registraci a přihlašování do DPMK musí oprávněná osoba použít svoji elektronickou identitu občana, resp. přihlásit se vybraným identifikačním prostředkem či skrze jiný nástroj pro ověření identity.</a:t>
            </a:r>
          </a:p>
          <a:p>
            <a:pPr algn="l">
              <a:lnSpc>
                <a:spcPts val="1960"/>
              </a:lnSpc>
            </a:pPr>
          </a:p>
          <a:p>
            <a:pPr algn="l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Osoba, která provede registraci žadatele se stává hlavním administrátorem, který kromě podání žádosti může v systému přidat další administrátory a přiřazovat jim různé druhy oprávnění, tito další administrátoři nemusejí prokazovat své oprávnění k této činnosti a na žádosti tak může pracovat i více administrátorů.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4458151"/>
            <a:ext cx="16549213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Podání žádosti může provést pouze fyzická osoba:</a:t>
            </a:r>
          </a:p>
          <a:p>
            <a:pPr algn="l" marL="604528" indent="-201509" lvl="2">
              <a:lnSpc>
                <a:spcPts val="1960"/>
              </a:lnSpc>
              <a:buFont typeface="Arial"/>
              <a:buChar char="⚬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která je oprávněna jednat za žadatele (statutární orgán žadatele nebo osoba pověřena k jednání plnou mocí) a zároveň</a:t>
            </a:r>
          </a:p>
          <a:p>
            <a:pPr algn="l" marL="604528" indent="-201509" lvl="2">
              <a:lnSpc>
                <a:spcPts val="1960"/>
              </a:lnSpc>
              <a:buFont typeface="Arial"/>
              <a:buChar char="⚬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která je přihlášena do DPMK svojí vlastní elektronickou identitou občana a při přihlášení udělí souhlas s výdejem údajů: jméno, příjmení, datum narození, adresa</a:t>
            </a:r>
          </a:p>
          <a:p>
            <a:pPr algn="l">
              <a:lnSpc>
                <a:spcPts val="1960"/>
              </a:lnSpc>
            </a:pPr>
          </a:p>
          <a:p>
            <a:pPr algn="l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Pokud podání žádosti učiní osoba k tomu neoprávněná, žádost bude z dotačního vyloučena, výběrové dotační řízení o této žádosti bude zastaveno.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83285" y="4417422"/>
            <a:ext cx="688586" cy="688586"/>
            <a:chOff x="0" y="0"/>
            <a:chExt cx="918114" cy="91811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18114" cy="918114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25" id="25"/>
            <p:cNvSpPr/>
            <p:nvPr/>
          </p:nvSpPr>
          <p:spPr>
            <a:xfrm flipH="false" flipV="false" rot="0">
              <a:off x="379166" y="128679"/>
              <a:ext cx="159783" cy="660756"/>
            </a:xfrm>
            <a:custGeom>
              <a:avLst/>
              <a:gdLst/>
              <a:ahLst/>
              <a:cxnLst/>
              <a:rect r="r" b="b" t="t" l="l"/>
              <a:pathLst>
                <a:path h="660756" w="159783">
                  <a:moveTo>
                    <a:pt x="0" y="0"/>
                  </a:moveTo>
                  <a:lnTo>
                    <a:pt x="159783" y="0"/>
                  </a:lnTo>
                  <a:lnTo>
                    <a:pt x="159783" y="660756"/>
                  </a:lnTo>
                  <a:lnTo>
                    <a:pt x="0" y="6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183285" y="5825401"/>
            <a:ext cx="688586" cy="688586"/>
            <a:chOff x="0" y="0"/>
            <a:chExt cx="918114" cy="918114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918114" cy="918114"/>
              <a:chOff x="0" y="0"/>
              <a:chExt cx="6350000" cy="63500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Freeform 29" id="29"/>
            <p:cNvSpPr/>
            <p:nvPr/>
          </p:nvSpPr>
          <p:spPr>
            <a:xfrm flipH="false" flipV="false" rot="0">
              <a:off x="142968" y="115644"/>
              <a:ext cx="548648" cy="725376"/>
            </a:xfrm>
            <a:custGeom>
              <a:avLst/>
              <a:gdLst/>
              <a:ahLst/>
              <a:cxnLst/>
              <a:rect r="r" b="b" t="t" l="l"/>
              <a:pathLst>
                <a:path h="725376" w="548648">
                  <a:moveTo>
                    <a:pt x="0" y="0"/>
                  </a:moveTo>
                  <a:lnTo>
                    <a:pt x="548648" y="0"/>
                  </a:lnTo>
                  <a:lnTo>
                    <a:pt x="548648" y="725376"/>
                  </a:lnTo>
                  <a:lnTo>
                    <a:pt x="0" y="725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139018" y="6035074"/>
            <a:ext cx="16549213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Více informací o tom, jak založit elektronickou identitu občana, a o možnostech přihlašování naleznete na webových stránkách: </a:t>
            </a:r>
            <a:r>
              <a:rPr lang="en-US" sz="1400" u="sng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  <a:hlinkClick r:id="rId7" tooltip="https://www.identitaobcana.cz"/>
              </a:rPr>
              <a:t>https://www.identitaobcana.cz/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6718077" y="6552087"/>
            <a:ext cx="10332727" cy="3632869"/>
          </a:xfrm>
          <a:custGeom>
            <a:avLst/>
            <a:gdLst/>
            <a:ahLst/>
            <a:cxnLst/>
            <a:rect r="r" b="b" t="t" l="l"/>
            <a:pathLst>
              <a:path h="3632869" w="10332727">
                <a:moveTo>
                  <a:pt x="0" y="0"/>
                </a:moveTo>
                <a:lnTo>
                  <a:pt x="10332727" y="0"/>
                </a:lnTo>
                <a:lnTo>
                  <a:pt x="10332727" y="3632869"/>
                </a:lnTo>
                <a:lnTo>
                  <a:pt x="0" y="36328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99" t="0" r="0" b="0"/>
            </a:stretch>
          </a:blipFill>
        </p:spPr>
      </p:sp>
      <p:sp>
        <p:nvSpPr>
          <p:cNvPr name="AutoShape 32" id="32"/>
          <p:cNvSpPr/>
          <p:nvPr/>
        </p:nvSpPr>
        <p:spPr>
          <a:xfrm>
            <a:off x="5156208" y="7291548"/>
            <a:ext cx="1561869" cy="0"/>
          </a:xfrm>
          <a:prstGeom prst="line">
            <a:avLst/>
          </a:prstGeom>
          <a:ln cap="flat" w="238125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3" id="33"/>
          <p:cNvSpPr txBox="true"/>
          <p:nvPr/>
        </p:nvSpPr>
        <p:spPr>
          <a:xfrm rot="0">
            <a:off x="712419" y="7033104"/>
            <a:ext cx="404170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Na úvodní stránce DPMK zvolte  “Registrace žadatele”.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12419" y="6699592"/>
            <a:ext cx="4041707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ÚVODNÍ STRÁNKA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3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3347743" y="2521539"/>
            <a:ext cx="11155672" cy="2327125"/>
          </a:xfrm>
          <a:custGeom>
            <a:avLst/>
            <a:gdLst/>
            <a:ahLst/>
            <a:cxnLst/>
            <a:rect r="r" b="b" t="t" l="l"/>
            <a:pathLst>
              <a:path h="2327125" w="11155672">
                <a:moveTo>
                  <a:pt x="0" y="0"/>
                </a:moveTo>
                <a:lnTo>
                  <a:pt x="11155672" y="0"/>
                </a:lnTo>
                <a:lnTo>
                  <a:pt x="11155672" y="2327125"/>
                </a:lnTo>
                <a:lnTo>
                  <a:pt x="0" y="2327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590" t="-25212" r="0" b="-24515"/>
            </a:stretch>
          </a:blipFill>
        </p:spPr>
      </p:sp>
      <p:sp>
        <p:nvSpPr>
          <p:cNvPr name="AutoShape 16" id="16"/>
          <p:cNvSpPr/>
          <p:nvPr/>
        </p:nvSpPr>
        <p:spPr>
          <a:xfrm>
            <a:off x="2613810" y="4503787"/>
            <a:ext cx="991480" cy="0"/>
          </a:xfrm>
          <a:prstGeom prst="line">
            <a:avLst/>
          </a:prstGeom>
          <a:ln cap="flat" w="142875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5433682" y="6085441"/>
            <a:ext cx="9069734" cy="3668815"/>
          </a:xfrm>
          <a:custGeom>
            <a:avLst/>
            <a:gdLst/>
            <a:ahLst/>
            <a:cxnLst/>
            <a:rect r="r" b="b" t="t" l="l"/>
            <a:pathLst>
              <a:path h="3668815" w="9069734">
                <a:moveTo>
                  <a:pt x="0" y="0"/>
                </a:moveTo>
                <a:lnTo>
                  <a:pt x="9069733" y="0"/>
                </a:lnTo>
                <a:lnTo>
                  <a:pt x="9069733" y="3668815"/>
                </a:lnTo>
                <a:lnTo>
                  <a:pt x="0" y="3668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944" t="-12984" r="-1324" b="-1514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157839" y="5141606"/>
            <a:ext cx="13068117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Seznamte se s podmínkami pro zřízení a užívání uživatelského účtu v DPMK a následně zaškrtnutím tlačítka          udělte souhlas s podmínkami. Pokračujte k vyplnění údajů o žadateli stisknutím tlačítka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2101608" y="5132458"/>
            <a:ext cx="303907" cy="287535"/>
          </a:xfrm>
          <a:custGeom>
            <a:avLst/>
            <a:gdLst/>
            <a:ahLst/>
            <a:cxnLst/>
            <a:rect r="r" b="b" t="t" l="l"/>
            <a:pathLst>
              <a:path h="287535" w="303907">
                <a:moveTo>
                  <a:pt x="0" y="0"/>
                </a:moveTo>
                <a:lnTo>
                  <a:pt x="303907" y="0"/>
                </a:lnTo>
                <a:lnTo>
                  <a:pt x="303907" y="287535"/>
                </a:lnTo>
                <a:lnTo>
                  <a:pt x="0" y="2875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152" t="0" r="-32155" b="-52037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380441" y="5365443"/>
            <a:ext cx="2282039" cy="303052"/>
          </a:xfrm>
          <a:custGeom>
            <a:avLst/>
            <a:gdLst/>
            <a:ahLst/>
            <a:cxnLst/>
            <a:rect r="r" b="b" t="t" l="l"/>
            <a:pathLst>
              <a:path h="303052" w="2282039">
                <a:moveTo>
                  <a:pt x="0" y="0"/>
                </a:moveTo>
                <a:lnTo>
                  <a:pt x="2282039" y="0"/>
                </a:lnTo>
                <a:lnTo>
                  <a:pt x="2282039" y="303052"/>
                </a:lnTo>
                <a:lnTo>
                  <a:pt x="0" y="3030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13" t="-18852" r="-1849" b="-19641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855027"/>
            <a:ext cx="5538907" cy="36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REGISTRACE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188222" y="1924671"/>
            <a:ext cx="4041707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Zvolte typ žadatele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1922449"/>
            <a:ext cx="1129139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KROK 1/5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5139383"/>
            <a:ext cx="1129139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KROK 2/5</a:t>
            </a:r>
          </a:p>
        </p:txBody>
      </p:sp>
      <p:sp>
        <p:nvSpPr>
          <p:cNvPr name="AutoShape 26" id="26"/>
          <p:cNvSpPr/>
          <p:nvPr/>
        </p:nvSpPr>
        <p:spPr>
          <a:xfrm>
            <a:off x="4442202" y="8184298"/>
            <a:ext cx="991480" cy="0"/>
          </a:xfrm>
          <a:prstGeom prst="line">
            <a:avLst/>
          </a:prstGeom>
          <a:ln cap="flat" w="142875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7" id="27"/>
          <p:cNvSpPr/>
          <p:nvPr/>
        </p:nvSpPr>
        <p:spPr>
          <a:xfrm>
            <a:off x="4442202" y="9469141"/>
            <a:ext cx="991480" cy="0"/>
          </a:xfrm>
          <a:prstGeom prst="line">
            <a:avLst/>
          </a:prstGeom>
          <a:ln cap="flat" w="142875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3605290" y="3847891"/>
            <a:ext cx="1322290" cy="1322290"/>
          </a:xfrm>
          <a:custGeom>
            <a:avLst/>
            <a:gdLst/>
            <a:ahLst/>
            <a:cxnLst/>
            <a:rect r="r" b="b" t="t" l="l"/>
            <a:pathLst>
              <a:path h="1322290" w="1322290">
                <a:moveTo>
                  <a:pt x="0" y="0"/>
                </a:moveTo>
                <a:lnTo>
                  <a:pt x="1322290" y="0"/>
                </a:lnTo>
                <a:lnTo>
                  <a:pt x="1322290" y="1322290"/>
                </a:lnTo>
                <a:lnTo>
                  <a:pt x="0" y="13222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5462257" y="7834671"/>
            <a:ext cx="565903" cy="565903"/>
          </a:xfrm>
          <a:custGeom>
            <a:avLst/>
            <a:gdLst/>
            <a:ahLst/>
            <a:cxnLst/>
            <a:rect r="r" b="b" t="t" l="l"/>
            <a:pathLst>
              <a:path h="565903" w="565903">
                <a:moveTo>
                  <a:pt x="0" y="0"/>
                </a:moveTo>
                <a:lnTo>
                  <a:pt x="565903" y="0"/>
                </a:lnTo>
                <a:lnTo>
                  <a:pt x="565903" y="565904"/>
                </a:lnTo>
                <a:lnTo>
                  <a:pt x="0" y="5659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5545708" y="9251504"/>
            <a:ext cx="565903" cy="565903"/>
          </a:xfrm>
          <a:custGeom>
            <a:avLst/>
            <a:gdLst/>
            <a:ahLst/>
            <a:cxnLst/>
            <a:rect r="r" b="b" t="t" l="l"/>
            <a:pathLst>
              <a:path h="565903" w="565903">
                <a:moveTo>
                  <a:pt x="0" y="0"/>
                </a:moveTo>
                <a:lnTo>
                  <a:pt x="565903" y="0"/>
                </a:lnTo>
                <a:lnTo>
                  <a:pt x="565903" y="565903"/>
                </a:lnTo>
                <a:lnTo>
                  <a:pt x="0" y="565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4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3209122" y="3926267"/>
            <a:ext cx="4744613" cy="5332033"/>
          </a:xfrm>
          <a:custGeom>
            <a:avLst/>
            <a:gdLst/>
            <a:ahLst/>
            <a:cxnLst/>
            <a:rect r="r" b="b" t="t" l="l"/>
            <a:pathLst>
              <a:path h="5332033" w="4744613">
                <a:moveTo>
                  <a:pt x="0" y="0"/>
                </a:moveTo>
                <a:lnTo>
                  <a:pt x="4744613" y="0"/>
                </a:lnTo>
                <a:lnTo>
                  <a:pt x="4744613" y="5332033"/>
                </a:lnTo>
                <a:lnTo>
                  <a:pt x="0" y="533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172" t="-8728" r="-79014" b="-537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785636" y="3881727"/>
            <a:ext cx="5096166" cy="5376573"/>
          </a:xfrm>
          <a:custGeom>
            <a:avLst/>
            <a:gdLst/>
            <a:ahLst/>
            <a:cxnLst/>
            <a:rect r="r" b="b" t="t" l="l"/>
            <a:pathLst>
              <a:path h="5376573" w="5096166">
                <a:moveTo>
                  <a:pt x="0" y="0"/>
                </a:moveTo>
                <a:lnTo>
                  <a:pt x="5096167" y="0"/>
                </a:lnTo>
                <a:lnTo>
                  <a:pt x="5096167" y="5376573"/>
                </a:lnTo>
                <a:lnTo>
                  <a:pt x="0" y="53765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2193" t="-12007" r="-81603" b="-7827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855027"/>
            <a:ext cx="5538907" cy="36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REGISTRACE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1448339"/>
            <a:ext cx="1129139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KROK 2/5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157839" y="1429289"/>
            <a:ext cx="14882081" cy="735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Dochází k přesměrování na přihlašovací stránku identitaobcana.cz, kde zvolíte preferované přihlášení          </a:t>
            </a:r>
          </a:p>
          <a:p>
            <a:pPr algn="just">
              <a:lnSpc>
                <a:spcPts val="1960"/>
              </a:lnSpc>
            </a:pPr>
          </a:p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Následně je třeba udělit souhlas s předáním údajů pro DPMK           a jste opět automaticky přesměrování do dalšího kroku.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199293" y="3021824"/>
            <a:ext cx="764272" cy="1031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2"/>
              </a:lnSpc>
            </a:pPr>
            <a:r>
              <a:rPr lang="en-US" sz="6166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359255" y="1190093"/>
            <a:ext cx="481295" cy="64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6"/>
              </a:lnSpc>
            </a:pPr>
            <a:r>
              <a:rPr lang="en-US" sz="3883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951584" y="2999331"/>
            <a:ext cx="764272" cy="1031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2"/>
              </a:lnSpc>
            </a:pPr>
            <a:r>
              <a:rPr lang="en-US" sz="6166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665462" y="1679478"/>
            <a:ext cx="481295" cy="64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6"/>
              </a:lnSpc>
            </a:pPr>
            <a:r>
              <a:rPr lang="en-US" sz="3883">
                <a:solidFill>
                  <a:srgbClr val="F9CA00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5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2157839" y="1473546"/>
            <a:ext cx="15445455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Zadejte emailovou adresu a zvolte tlačítko                                         </a:t>
            </a:r>
          </a:p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Na zadanou e-mailovou adresu bude systémem zaslán jednorázový ověřovací kód, který v dalším kroku vyplníte a zvolíte tlačítko 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3906055" y="1731991"/>
            <a:ext cx="765611" cy="229232"/>
          </a:xfrm>
          <a:custGeom>
            <a:avLst/>
            <a:gdLst/>
            <a:ahLst/>
            <a:cxnLst/>
            <a:rect r="r" b="b" t="t" l="l"/>
            <a:pathLst>
              <a:path h="229232" w="765611">
                <a:moveTo>
                  <a:pt x="0" y="0"/>
                </a:moveTo>
                <a:lnTo>
                  <a:pt x="765611" y="0"/>
                </a:lnTo>
                <a:lnTo>
                  <a:pt x="765611" y="229232"/>
                </a:lnTo>
                <a:lnTo>
                  <a:pt x="0" y="229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069" t="-29367" r="-6649" b="-4605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347743" y="5371073"/>
            <a:ext cx="11099608" cy="999704"/>
          </a:xfrm>
          <a:custGeom>
            <a:avLst/>
            <a:gdLst/>
            <a:ahLst/>
            <a:cxnLst/>
            <a:rect r="r" b="b" t="t" l="l"/>
            <a:pathLst>
              <a:path h="999704" w="11099608">
                <a:moveTo>
                  <a:pt x="0" y="0"/>
                </a:moveTo>
                <a:lnTo>
                  <a:pt x="11099608" y="0"/>
                </a:lnTo>
                <a:lnTo>
                  <a:pt x="11099608" y="999704"/>
                </a:lnTo>
                <a:lnTo>
                  <a:pt x="0" y="9997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00" t="-214752" r="0" b="-66077"/>
            </a:stretch>
          </a:blipFill>
        </p:spPr>
      </p:sp>
      <p:sp>
        <p:nvSpPr>
          <p:cNvPr name="AutoShape 17" id="17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6044159" y="1424861"/>
            <a:ext cx="1946381" cy="324065"/>
          </a:xfrm>
          <a:custGeom>
            <a:avLst/>
            <a:gdLst/>
            <a:ahLst/>
            <a:cxnLst/>
            <a:rect r="r" b="b" t="t" l="l"/>
            <a:pathLst>
              <a:path h="324065" w="1946381">
                <a:moveTo>
                  <a:pt x="0" y="0"/>
                </a:moveTo>
                <a:lnTo>
                  <a:pt x="1946381" y="0"/>
                </a:lnTo>
                <a:lnTo>
                  <a:pt x="1946381" y="324065"/>
                </a:lnTo>
                <a:lnTo>
                  <a:pt x="0" y="3240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91" t="0" r="-4773" b="-22937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308366" y="2590511"/>
            <a:ext cx="11098679" cy="2151912"/>
          </a:xfrm>
          <a:custGeom>
            <a:avLst/>
            <a:gdLst/>
            <a:ahLst/>
            <a:cxnLst/>
            <a:rect r="r" b="b" t="t" l="l"/>
            <a:pathLst>
              <a:path h="2151912" w="11098679">
                <a:moveTo>
                  <a:pt x="0" y="0"/>
                </a:moveTo>
                <a:lnTo>
                  <a:pt x="11098679" y="0"/>
                </a:lnTo>
                <a:lnTo>
                  <a:pt x="11098679" y="2151912"/>
                </a:lnTo>
                <a:lnTo>
                  <a:pt x="0" y="2151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102" t="0" r="0" b="-25116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1459576"/>
            <a:ext cx="1129139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KROK 3/5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855027"/>
            <a:ext cx="5538907" cy="36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REGISTRACE</a:t>
            </a:r>
          </a:p>
        </p:txBody>
      </p:sp>
      <p:sp>
        <p:nvSpPr>
          <p:cNvPr name="AutoShape 23" id="23"/>
          <p:cNvSpPr/>
          <p:nvPr/>
        </p:nvSpPr>
        <p:spPr>
          <a:xfrm>
            <a:off x="2356264" y="4235816"/>
            <a:ext cx="991480" cy="0"/>
          </a:xfrm>
          <a:prstGeom prst="line">
            <a:avLst/>
          </a:prstGeom>
          <a:ln cap="flat" w="142875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4" id="24"/>
          <p:cNvSpPr/>
          <p:nvPr/>
        </p:nvSpPr>
        <p:spPr>
          <a:xfrm>
            <a:off x="2316886" y="6161437"/>
            <a:ext cx="991480" cy="0"/>
          </a:xfrm>
          <a:prstGeom prst="line">
            <a:avLst/>
          </a:prstGeom>
          <a:ln cap="flat" w="142875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25" id="25"/>
          <p:cNvSpPr txBox="true"/>
          <p:nvPr/>
        </p:nvSpPr>
        <p:spPr>
          <a:xfrm rot="0">
            <a:off x="1292101" y="11114823"/>
            <a:ext cx="16549213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Podání žádosti může provést pouze fyzická osoba:</a:t>
            </a:r>
          </a:p>
          <a:p>
            <a:pPr algn="l" marL="604528" indent="-201509" lvl="2">
              <a:lnSpc>
                <a:spcPts val="1960"/>
              </a:lnSpc>
              <a:buFont typeface="Arial"/>
              <a:buChar char="⚬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která je oprávněna jednat za žadatele (statutární orgán žadatele nebo osoba pověřena k jednání plnou mocí) a zároveň</a:t>
            </a:r>
          </a:p>
          <a:p>
            <a:pPr algn="l" marL="604528" indent="-201509" lvl="2">
              <a:lnSpc>
                <a:spcPts val="1960"/>
              </a:lnSpc>
              <a:buFont typeface="Arial"/>
              <a:buChar char="⚬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která je přihlášena do DPMK svojí vlastní elektronickou identitou občana a při přihlášení udělí souhlas s výdejem údajů: jméno, příjmení, datum narození, adresa</a:t>
            </a:r>
          </a:p>
          <a:p>
            <a:pPr algn="l">
              <a:lnSpc>
                <a:spcPts val="1960"/>
              </a:lnSpc>
            </a:pPr>
          </a:p>
          <a:p>
            <a:pPr algn="l" marL="302264" indent="-151132" lvl="1">
              <a:lnSpc>
                <a:spcPts val="196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Pokud podání žádosti učiní osoba k tomu neoprávněná, žádost bude z dotačního vyloučena.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446686" y="11074094"/>
            <a:ext cx="688586" cy="688586"/>
            <a:chOff x="0" y="0"/>
            <a:chExt cx="918114" cy="918114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918114" cy="918114"/>
              <a:chOff x="0" y="0"/>
              <a:chExt cx="6350000" cy="63500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29" id="29"/>
            <p:cNvSpPr/>
            <p:nvPr/>
          </p:nvSpPr>
          <p:spPr>
            <a:xfrm flipH="false" flipV="false" rot="0">
              <a:off x="379166" y="128679"/>
              <a:ext cx="159783" cy="660756"/>
            </a:xfrm>
            <a:custGeom>
              <a:avLst/>
              <a:gdLst/>
              <a:ahLst/>
              <a:cxnLst/>
              <a:rect r="r" b="b" t="t" l="l"/>
              <a:pathLst>
                <a:path h="660756" w="159783">
                  <a:moveTo>
                    <a:pt x="0" y="0"/>
                  </a:moveTo>
                  <a:lnTo>
                    <a:pt x="159783" y="0"/>
                  </a:lnTo>
                  <a:lnTo>
                    <a:pt x="159783" y="660756"/>
                  </a:lnTo>
                  <a:lnTo>
                    <a:pt x="0" y="6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859102" y="7351975"/>
            <a:ext cx="14803935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Jedna fyzická osoba (resp. elektronická identita) může být spojena pouze s jednou e-mailovou adresou. Jedna fyzická osoba může administrovat žádosti různých žadatelů (právnických či fyzických osob), musí k tomu však využívat pouze jednu e-mailovou adresu.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947808" y="7266127"/>
            <a:ext cx="688586" cy="688586"/>
            <a:chOff x="0" y="0"/>
            <a:chExt cx="918114" cy="918114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0" y="0"/>
              <a:ext cx="918114" cy="918114"/>
              <a:chOff x="0" y="0"/>
              <a:chExt cx="6350000" cy="63500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34" id="34"/>
            <p:cNvSpPr/>
            <p:nvPr/>
          </p:nvSpPr>
          <p:spPr>
            <a:xfrm flipH="false" flipV="false" rot="0">
              <a:off x="379166" y="128679"/>
              <a:ext cx="159783" cy="660756"/>
            </a:xfrm>
            <a:custGeom>
              <a:avLst/>
              <a:gdLst/>
              <a:ahLst/>
              <a:cxnLst/>
              <a:rect r="r" b="b" t="t" l="l"/>
              <a:pathLst>
                <a:path h="660756" w="159783">
                  <a:moveTo>
                    <a:pt x="0" y="0"/>
                  </a:moveTo>
                  <a:lnTo>
                    <a:pt x="159783" y="0"/>
                  </a:lnTo>
                  <a:lnTo>
                    <a:pt x="159783" y="660756"/>
                  </a:lnTo>
                  <a:lnTo>
                    <a:pt x="0" y="6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6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028700" y="2706081"/>
            <a:ext cx="10403350" cy="5303543"/>
          </a:xfrm>
          <a:custGeom>
            <a:avLst/>
            <a:gdLst/>
            <a:ahLst/>
            <a:cxnLst/>
            <a:rect r="r" b="b" t="t" l="l"/>
            <a:pathLst>
              <a:path h="5303543" w="10403350">
                <a:moveTo>
                  <a:pt x="0" y="0"/>
                </a:moveTo>
                <a:lnTo>
                  <a:pt x="10403350" y="0"/>
                </a:lnTo>
                <a:lnTo>
                  <a:pt x="10403350" y="5303543"/>
                </a:lnTo>
                <a:lnTo>
                  <a:pt x="0" y="53035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07" t="0" r="0" b="-8955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633963" y="4523051"/>
            <a:ext cx="3125346" cy="2952408"/>
          </a:xfrm>
          <a:custGeom>
            <a:avLst/>
            <a:gdLst/>
            <a:ahLst/>
            <a:cxnLst/>
            <a:rect r="r" b="b" t="t" l="l"/>
            <a:pathLst>
              <a:path h="2952408" w="3125346">
                <a:moveTo>
                  <a:pt x="0" y="0"/>
                </a:moveTo>
                <a:lnTo>
                  <a:pt x="3125346" y="0"/>
                </a:lnTo>
                <a:lnTo>
                  <a:pt x="3125346" y="2952407"/>
                </a:lnTo>
                <a:lnTo>
                  <a:pt x="0" y="2952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4213" t="-38646" r="-128698" b="-34578"/>
            </a:stretch>
          </a:blipFill>
        </p:spPr>
      </p:sp>
      <p:sp>
        <p:nvSpPr>
          <p:cNvPr name="AutoShape 16" id="16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13633963" y="1432251"/>
            <a:ext cx="1965895" cy="316270"/>
          </a:xfrm>
          <a:custGeom>
            <a:avLst/>
            <a:gdLst/>
            <a:ahLst/>
            <a:cxnLst/>
            <a:rect r="r" b="b" t="t" l="l"/>
            <a:pathLst>
              <a:path h="316270" w="1965895">
                <a:moveTo>
                  <a:pt x="0" y="0"/>
                </a:moveTo>
                <a:lnTo>
                  <a:pt x="1965895" y="0"/>
                </a:lnTo>
                <a:lnTo>
                  <a:pt x="1965895" y="316270"/>
                </a:lnTo>
                <a:lnTo>
                  <a:pt x="0" y="316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46" t="-8392" r="-1929" b="-16987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367949" y="1885661"/>
            <a:ext cx="408326" cy="374765"/>
          </a:xfrm>
          <a:custGeom>
            <a:avLst/>
            <a:gdLst/>
            <a:ahLst/>
            <a:cxnLst/>
            <a:rect r="r" b="b" t="t" l="l"/>
            <a:pathLst>
              <a:path h="374765" w="408326">
                <a:moveTo>
                  <a:pt x="0" y="0"/>
                </a:moveTo>
                <a:lnTo>
                  <a:pt x="408326" y="0"/>
                </a:lnTo>
                <a:lnTo>
                  <a:pt x="408326" y="374765"/>
                </a:lnTo>
                <a:lnTo>
                  <a:pt x="0" y="3747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855027"/>
            <a:ext cx="5538907" cy="36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REGISTRACE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188222" y="1455766"/>
            <a:ext cx="14882081" cy="983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Podle typu žadatele zvoleného v kroku 1/5 vyplňte údaje o subjektu. Údaje lze vyplnit ručně nebo automaticky pomocí tlačítka </a:t>
            </a:r>
          </a:p>
          <a:p>
            <a:pPr algn="just">
              <a:lnSpc>
                <a:spcPts val="1960"/>
              </a:lnSpc>
            </a:pPr>
          </a:p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Pro vyplnění nebo editaci údajů “Doručovací adresa” a “Sídlo” použijte tlačítko</a:t>
            </a:r>
          </a:p>
          <a:p>
            <a:pPr algn="just">
              <a:lnSpc>
                <a:spcPts val="1960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1459576"/>
            <a:ext cx="1129139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KROK 4/5</a:t>
            </a:r>
          </a:p>
        </p:txBody>
      </p:sp>
      <p:sp>
        <p:nvSpPr>
          <p:cNvPr name="AutoShape 23" id="23"/>
          <p:cNvSpPr/>
          <p:nvPr/>
        </p:nvSpPr>
        <p:spPr>
          <a:xfrm>
            <a:off x="11905026" y="5822671"/>
            <a:ext cx="1366474" cy="0"/>
          </a:xfrm>
          <a:prstGeom prst="line">
            <a:avLst/>
          </a:prstGeom>
          <a:ln cap="flat" w="142875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1293879" y="4490312"/>
            <a:ext cx="1216717" cy="1216717"/>
          </a:xfrm>
          <a:custGeom>
            <a:avLst/>
            <a:gdLst/>
            <a:ahLst/>
            <a:cxnLst/>
            <a:rect r="r" b="b" t="t" l="l"/>
            <a:pathLst>
              <a:path h="1216717" w="1216717">
                <a:moveTo>
                  <a:pt x="0" y="0"/>
                </a:moveTo>
                <a:lnTo>
                  <a:pt x="1216717" y="0"/>
                </a:lnTo>
                <a:lnTo>
                  <a:pt x="1216717" y="1216717"/>
                </a:lnTo>
                <a:lnTo>
                  <a:pt x="0" y="1216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0459880" y="5285751"/>
            <a:ext cx="1084875" cy="1084875"/>
          </a:xfrm>
          <a:custGeom>
            <a:avLst/>
            <a:gdLst/>
            <a:ahLst/>
            <a:cxnLst/>
            <a:rect r="r" b="b" t="t" l="l"/>
            <a:pathLst>
              <a:path h="1084875" w="1084875">
                <a:moveTo>
                  <a:pt x="0" y="0"/>
                </a:moveTo>
                <a:lnTo>
                  <a:pt x="1084875" y="0"/>
                </a:lnTo>
                <a:lnTo>
                  <a:pt x="1084875" y="1084875"/>
                </a:lnTo>
                <a:lnTo>
                  <a:pt x="0" y="1084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3633963" y="4556233"/>
            <a:ext cx="1084875" cy="1084875"/>
          </a:xfrm>
          <a:custGeom>
            <a:avLst/>
            <a:gdLst/>
            <a:ahLst/>
            <a:cxnLst/>
            <a:rect r="r" b="b" t="t" l="l"/>
            <a:pathLst>
              <a:path h="1084875" w="1084875">
                <a:moveTo>
                  <a:pt x="0" y="0"/>
                </a:moveTo>
                <a:lnTo>
                  <a:pt x="1084875" y="0"/>
                </a:lnTo>
                <a:lnTo>
                  <a:pt x="1084875" y="1084875"/>
                </a:lnTo>
                <a:lnTo>
                  <a:pt x="0" y="10848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7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0805161" y="2884648"/>
            <a:ext cx="6986832" cy="3432435"/>
          </a:xfrm>
          <a:custGeom>
            <a:avLst/>
            <a:gdLst/>
            <a:ahLst/>
            <a:cxnLst/>
            <a:rect r="r" b="b" t="t" l="l"/>
            <a:pathLst>
              <a:path h="3432435" w="6986832">
                <a:moveTo>
                  <a:pt x="0" y="0"/>
                </a:moveTo>
                <a:lnTo>
                  <a:pt x="6986832" y="0"/>
                </a:lnTo>
                <a:lnTo>
                  <a:pt x="6986832" y="3432435"/>
                </a:lnTo>
                <a:lnTo>
                  <a:pt x="0" y="3432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9983" b="0"/>
            </a:stretch>
          </a:blipFill>
        </p:spPr>
      </p:sp>
      <p:sp>
        <p:nvSpPr>
          <p:cNvPr name="AutoShape 15" id="15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2188222" y="1455766"/>
            <a:ext cx="14882081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Následně vyplňte údaje o statutárním zástupci žadatele prostřednictvím tlačítka                       Po vyplnění všech údajů zvolte </a:t>
            </a:r>
          </a:p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Na závěr zvolte tlačítko                                      (v případě žadatele - fyzické osoby doplňte relevantní údaje pro fyzické osoby)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9629262" y="1405196"/>
            <a:ext cx="954398" cy="370380"/>
          </a:xfrm>
          <a:custGeom>
            <a:avLst/>
            <a:gdLst/>
            <a:ahLst/>
            <a:cxnLst/>
            <a:rect r="r" b="b" t="t" l="l"/>
            <a:pathLst>
              <a:path h="370380" w="954398">
                <a:moveTo>
                  <a:pt x="0" y="0"/>
                </a:moveTo>
                <a:lnTo>
                  <a:pt x="954398" y="0"/>
                </a:lnTo>
                <a:lnTo>
                  <a:pt x="954398" y="370380"/>
                </a:lnTo>
                <a:lnTo>
                  <a:pt x="0" y="37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56" t="-13544" r="0" b="-10275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422280" y="1376606"/>
            <a:ext cx="1452002" cy="439625"/>
          </a:xfrm>
          <a:custGeom>
            <a:avLst/>
            <a:gdLst/>
            <a:ahLst/>
            <a:cxnLst/>
            <a:rect r="r" b="b" t="t" l="l"/>
            <a:pathLst>
              <a:path h="439625" w="1452002">
                <a:moveTo>
                  <a:pt x="0" y="0"/>
                </a:moveTo>
                <a:lnTo>
                  <a:pt x="1452002" y="0"/>
                </a:lnTo>
                <a:lnTo>
                  <a:pt x="1452002" y="439625"/>
                </a:lnTo>
                <a:lnTo>
                  <a:pt x="0" y="4396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5003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21694" y="2253893"/>
            <a:ext cx="9207568" cy="4693943"/>
          </a:xfrm>
          <a:custGeom>
            <a:avLst/>
            <a:gdLst/>
            <a:ahLst/>
            <a:cxnLst/>
            <a:rect r="r" b="b" t="t" l="l"/>
            <a:pathLst>
              <a:path h="4693943" w="9207568">
                <a:moveTo>
                  <a:pt x="0" y="0"/>
                </a:moveTo>
                <a:lnTo>
                  <a:pt x="9207568" y="0"/>
                </a:lnTo>
                <a:lnTo>
                  <a:pt x="9207568" y="4693944"/>
                </a:lnTo>
                <a:lnTo>
                  <a:pt x="0" y="4693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0707" t="0" r="0" b="-8955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333393" y="1695161"/>
            <a:ext cx="1576979" cy="263458"/>
          </a:xfrm>
          <a:custGeom>
            <a:avLst/>
            <a:gdLst/>
            <a:ahLst/>
            <a:cxnLst/>
            <a:rect r="r" b="b" t="t" l="l"/>
            <a:pathLst>
              <a:path h="263458" w="1576979">
                <a:moveTo>
                  <a:pt x="0" y="0"/>
                </a:moveTo>
                <a:lnTo>
                  <a:pt x="1576980" y="0"/>
                </a:lnTo>
                <a:lnTo>
                  <a:pt x="1576980" y="263457"/>
                </a:lnTo>
                <a:lnTo>
                  <a:pt x="0" y="2634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541" t="-11691" r="-1541" b="-2768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447607" y="4822435"/>
            <a:ext cx="1060359" cy="1060359"/>
          </a:xfrm>
          <a:custGeom>
            <a:avLst/>
            <a:gdLst/>
            <a:ahLst/>
            <a:cxnLst/>
            <a:rect r="r" b="b" t="t" l="l"/>
            <a:pathLst>
              <a:path h="1060359" w="1060359">
                <a:moveTo>
                  <a:pt x="0" y="0"/>
                </a:moveTo>
                <a:lnTo>
                  <a:pt x="1060359" y="0"/>
                </a:lnTo>
                <a:lnTo>
                  <a:pt x="1060359" y="1060360"/>
                </a:lnTo>
                <a:lnTo>
                  <a:pt x="0" y="10603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1459576"/>
            <a:ext cx="1129139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KROK 4/5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855027"/>
            <a:ext cx="5538907" cy="36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A6A6A6"/>
                </a:solidFill>
                <a:latin typeface="Garet Bold"/>
                <a:ea typeface="Garet Bold"/>
                <a:cs typeface="Garet Bold"/>
                <a:sym typeface="Garet Bold"/>
              </a:rPr>
              <a:t>REGISTRACE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0805161" y="2459561"/>
            <a:ext cx="1060359" cy="1060359"/>
          </a:xfrm>
          <a:custGeom>
            <a:avLst/>
            <a:gdLst/>
            <a:ahLst/>
            <a:cxnLst/>
            <a:rect r="r" b="b" t="t" l="l"/>
            <a:pathLst>
              <a:path h="1060359" w="1060359">
                <a:moveTo>
                  <a:pt x="0" y="0"/>
                </a:moveTo>
                <a:lnTo>
                  <a:pt x="1060359" y="0"/>
                </a:lnTo>
                <a:lnTo>
                  <a:pt x="1060359" y="1060359"/>
                </a:lnTo>
                <a:lnTo>
                  <a:pt x="0" y="10603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6" id="26"/>
          <p:cNvSpPr/>
          <p:nvPr/>
        </p:nvSpPr>
        <p:spPr>
          <a:xfrm>
            <a:off x="9688125" y="4529428"/>
            <a:ext cx="991480" cy="0"/>
          </a:xfrm>
          <a:prstGeom prst="line">
            <a:avLst/>
          </a:prstGeom>
          <a:ln cap="flat" w="142875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1933316" y="5978718"/>
            <a:ext cx="1480730" cy="1480730"/>
          </a:xfrm>
          <a:custGeom>
            <a:avLst/>
            <a:gdLst/>
            <a:ahLst/>
            <a:cxnLst/>
            <a:rect r="r" b="b" t="t" l="l"/>
            <a:pathLst>
              <a:path h="1480730" w="1480730">
                <a:moveTo>
                  <a:pt x="0" y="0"/>
                </a:moveTo>
                <a:lnTo>
                  <a:pt x="1480730" y="0"/>
                </a:lnTo>
                <a:lnTo>
                  <a:pt x="1480730" y="1480730"/>
                </a:lnTo>
                <a:lnTo>
                  <a:pt x="0" y="14807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248080" y="8035928"/>
            <a:ext cx="1129139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KROK 5/5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377219" y="8026403"/>
            <a:ext cx="14882081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Po úspěšném dokončení registrace se přihlašte do DPMK pomocí elektronické identity občana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9766939" y="8498943"/>
            <a:ext cx="7382671" cy="1310161"/>
          </a:xfrm>
          <a:custGeom>
            <a:avLst/>
            <a:gdLst/>
            <a:ahLst/>
            <a:cxnLst/>
            <a:rect r="r" b="b" t="t" l="l"/>
            <a:pathLst>
              <a:path h="1310161" w="7382671">
                <a:moveTo>
                  <a:pt x="0" y="0"/>
                </a:moveTo>
                <a:lnTo>
                  <a:pt x="7382671" y="0"/>
                </a:lnTo>
                <a:lnTo>
                  <a:pt x="7382671" y="1310161"/>
                </a:lnTo>
                <a:lnTo>
                  <a:pt x="0" y="13101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67" t="-6878" r="0" b="-6878"/>
            </a:stretch>
          </a:blipFill>
        </p:spPr>
      </p:sp>
      <p:sp>
        <p:nvSpPr>
          <p:cNvPr name="AutoShape 31" id="31"/>
          <p:cNvSpPr/>
          <p:nvPr/>
        </p:nvSpPr>
        <p:spPr>
          <a:xfrm>
            <a:off x="8775459" y="9575186"/>
            <a:ext cx="991480" cy="0"/>
          </a:xfrm>
          <a:prstGeom prst="line">
            <a:avLst/>
          </a:prstGeom>
          <a:ln cap="flat" w="142875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45410" y="212971"/>
            <a:ext cx="2635252" cy="491417"/>
            <a:chOff x="0" y="0"/>
            <a:chExt cx="3513669" cy="65522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1444482" y="31291"/>
              <a:ext cx="623932" cy="623932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grpSp>
          <p:nvGrpSpPr>
            <p:cNvPr name="Group 5" id="5"/>
            <p:cNvGrpSpPr/>
            <p:nvPr/>
          </p:nvGrpSpPr>
          <p:grpSpPr>
            <a:xfrm rot="0">
              <a:off x="2167110" y="31291"/>
              <a:ext cx="623932" cy="623932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31F26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721854" y="0"/>
              <a:ext cx="623932" cy="623932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51C67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0"/>
              <a:ext cx="623932" cy="623932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889738" y="31291"/>
              <a:ext cx="623932" cy="618097"/>
              <a:chOff x="0" y="0"/>
              <a:chExt cx="6350000" cy="629061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290610"/>
              </a:xfrm>
              <a:custGeom>
                <a:avLst/>
                <a:gdLst/>
                <a:ahLst/>
                <a:cxnLst/>
                <a:rect r="r" b="b" t="t" l="l"/>
                <a:pathLst>
                  <a:path h="6290610" w="6350000">
                    <a:moveTo>
                      <a:pt x="3175000" y="0"/>
                    </a:moveTo>
                    <a:cubicBezTo>
                      <a:pt x="1421496" y="0"/>
                      <a:pt x="0" y="1408201"/>
                      <a:pt x="0" y="3145305"/>
                    </a:cubicBezTo>
                    <a:cubicBezTo>
                      <a:pt x="0" y="4882409"/>
                      <a:pt x="1421496" y="6290610"/>
                      <a:pt x="3175000" y="6290610"/>
                    </a:cubicBezTo>
                    <a:cubicBezTo>
                      <a:pt x="4928504" y="6290610"/>
                      <a:pt x="6350000" y="4882409"/>
                      <a:pt x="6350000" y="3145305"/>
                    </a:cubicBezTo>
                    <a:cubicBezTo>
                      <a:pt x="6350000" y="1408201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052524" y="186532"/>
              <a:ext cx="298359" cy="2885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3"/>
                </a:lnSpc>
              </a:pPr>
              <a:r>
                <a:rPr lang="en-US" sz="133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8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1028700" y="761538"/>
            <a:ext cx="7829005" cy="19050"/>
          </a:xfrm>
          <a:prstGeom prst="line">
            <a:avLst/>
          </a:prstGeom>
          <a:ln cap="flat" w="38100">
            <a:solidFill>
              <a:srgbClr val="37AFE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218198" y="2721699"/>
            <a:ext cx="15444838" cy="4491110"/>
          </a:xfrm>
          <a:custGeom>
            <a:avLst/>
            <a:gdLst/>
            <a:ahLst/>
            <a:cxnLst/>
            <a:rect r="r" b="b" t="t" l="l"/>
            <a:pathLst>
              <a:path h="4491110" w="15444838">
                <a:moveTo>
                  <a:pt x="0" y="0"/>
                </a:moveTo>
                <a:lnTo>
                  <a:pt x="15444838" y="0"/>
                </a:lnTo>
                <a:lnTo>
                  <a:pt x="15444838" y="4491110"/>
                </a:lnTo>
                <a:lnTo>
                  <a:pt x="0" y="44911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554582" y="1391464"/>
            <a:ext cx="2951932" cy="469962"/>
          </a:xfrm>
          <a:custGeom>
            <a:avLst/>
            <a:gdLst/>
            <a:ahLst/>
            <a:cxnLst/>
            <a:rect r="r" b="b" t="t" l="l"/>
            <a:pathLst>
              <a:path h="469962" w="2951932">
                <a:moveTo>
                  <a:pt x="0" y="0"/>
                </a:moveTo>
                <a:lnTo>
                  <a:pt x="2951932" y="0"/>
                </a:lnTo>
                <a:lnTo>
                  <a:pt x="2951932" y="469962"/>
                </a:lnTo>
                <a:lnTo>
                  <a:pt x="0" y="4699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2100" b="-19786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683087" y="1328750"/>
            <a:ext cx="1455195" cy="583324"/>
          </a:xfrm>
          <a:custGeom>
            <a:avLst/>
            <a:gdLst/>
            <a:ahLst/>
            <a:cxnLst/>
            <a:rect r="r" b="b" t="t" l="l"/>
            <a:pathLst>
              <a:path h="583324" w="1455195">
                <a:moveTo>
                  <a:pt x="0" y="0"/>
                </a:moveTo>
                <a:lnTo>
                  <a:pt x="1455196" y="0"/>
                </a:lnTo>
                <a:lnTo>
                  <a:pt x="1455196" y="583324"/>
                </a:lnTo>
                <a:lnTo>
                  <a:pt x="0" y="5833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887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28700" y="423718"/>
            <a:ext cx="5538907" cy="280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A6A6A6"/>
                </a:solidFill>
                <a:latin typeface="Garet"/>
                <a:ea typeface="Garet"/>
                <a:cs typeface="Garet"/>
                <a:sym typeface="Garet"/>
              </a:rPr>
              <a:t>PŘÍRUČKA PRO ŽADATELE  - PODÁNÍ ŽÁDOSTI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855027"/>
            <a:ext cx="5538907" cy="365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ZALOŽENÍ ŽÁDOSTI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563197" y="1485793"/>
            <a:ext cx="14882081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 levém menu zvolte                                                                         a následně zvolte vybranou výzvu kliknutím na tlačítko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1489603"/>
            <a:ext cx="1534497" cy="254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VÝBĚR VÝZVY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028700" y="8022434"/>
            <a:ext cx="688586" cy="688586"/>
            <a:chOff x="0" y="0"/>
            <a:chExt cx="918114" cy="918114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0" y="0"/>
              <a:ext cx="918114" cy="918114"/>
              <a:chOff x="0" y="0"/>
              <a:chExt cx="6350000" cy="63500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7AFE7"/>
              </a:solidFill>
            </p:spPr>
          </p:sp>
        </p:grpSp>
        <p:sp>
          <p:nvSpPr>
            <p:cNvPr name="Freeform 25" id="25"/>
            <p:cNvSpPr/>
            <p:nvPr/>
          </p:nvSpPr>
          <p:spPr>
            <a:xfrm flipH="false" flipV="false" rot="0">
              <a:off x="142968" y="115644"/>
              <a:ext cx="548648" cy="725376"/>
            </a:xfrm>
            <a:custGeom>
              <a:avLst/>
              <a:gdLst/>
              <a:ahLst/>
              <a:cxnLst/>
              <a:rect r="r" b="b" t="t" l="l"/>
              <a:pathLst>
                <a:path h="725376" w="548648">
                  <a:moveTo>
                    <a:pt x="0" y="0"/>
                  </a:moveTo>
                  <a:lnTo>
                    <a:pt x="548648" y="0"/>
                  </a:lnTo>
                  <a:lnTo>
                    <a:pt x="548648" y="725376"/>
                  </a:lnTo>
                  <a:lnTo>
                    <a:pt x="0" y="725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26" id="26"/>
          <p:cNvSpPr txBox="true"/>
          <p:nvPr/>
        </p:nvSpPr>
        <p:spPr>
          <a:xfrm rot="0">
            <a:off x="1874115" y="8232108"/>
            <a:ext cx="16549213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Informace o výzvě včetně celého znění a podmínek výzvy naleznete pod aktivním odkazem - číslem výzvy.</a:t>
            </a:r>
          </a:p>
        </p:txBody>
      </p:sp>
      <p:sp>
        <p:nvSpPr>
          <p:cNvPr name="AutoShape 27" id="27"/>
          <p:cNvSpPr/>
          <p:nvPr/>
        </p:nvSpPr>
        <p:spPr>
          <a:xfrm>
            <a:off x="300621" y="3944270"/>
            <a:ext cx="991480" cy="0"/>
          </a:xfrm>
          <a:prstGeom prst="line">
            <a:avLst/>
          </a:prstGeom>
          <a:ln cap="flat" w="142875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8" id="28"/>
          <p:cNvSpPr/>
          <p:nvPr/>
        </p:nvSpPr>
        <p:spPr>
          <a:xfrm>
            <a:off x="3302414" y="5336146"/>
            <a:ext cx="991480" cy="0"/>
          </a:xfrm>
          <a:prstGeom prst="line">
            <a:avLst/>
          </a:prstGeom>
          <a:ln cap="flat" w="142875">
            <a:solidFill>
              <a:srgbClr val="F9CA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9" id="29"/>
          <p:cNvSpPr/>
          <p:nvPr/>
        </p:nvSpPr>
        <p:spPr>
          <a:xfrm flipV="true">
            <a:off x="15600635" y="7526695"/>
            <a:ext cx="0" cy="991480"/>
          </a:xfrm>
          <a:prstGeom prst="line">
            <a:avLst/>
          </a:prstGeom>
          <a:ln cap="flat" w="142875">
            <a:solidFill>
              <a:srgbClr val="37AFE7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0" id="30"/>
          <p:cNvGrpSpPr/>
          <p:nvPr/>
        </p:nvGrpSpPr>
        <p:grpSpPr>
          <a:xfrm rot="0">
            <a:off x="1028700" y="8996770"/>
            <a:ext cx="688586" cy="688586"/>
            <a:chOff x="0" y="0"/>
            <a:chExt cx="918114" cy="918114"/>
          </a:xfrm>
        </p:grpSpPr>
        <p:grpSp>
          <p:nvGrpSpPr>
            <p:cNvPr name="Group 31" id="31"/>
            <p:cNvGrpSpPr/>
            <p:nvPr/>
          </p:nvGrpSpPr>
          <p:grpSpPr>
            <a:xfrm rot="0">
              <a:off x="0" y="0"/>
              <a:ext cx="918114" cy="918114"/>
              <a:chOff x="0" y="0"/>
              <a:chExt cx="6350000" cy="63500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9CA00"/>
              </a:solidFill>
            </p:spPr>
          </p:sp>
        </p:grpSp>
        <p:sp>
          <p:nvSpPr>
            <p:cNvPr name="Freeform 33" id="33"/>
            <p:cNvSpPr/>
            <p:nvPr/>
          </p:nvSpPr>
          <p:spPr>
            <a:xfrm flipH="false" flipV="false" rot="0">
              <a:off x="379166" y="128679"/>
              <a:ext cx="159783" cy="660756"/>
            </a:xfrm>
            <a:custGeom>
              <a:avLst/>
              <a:gdLst/>
              <a:ahLst/>
              <a:cxnLst/>
              <a:rect r="r" b="b" t="t" l="l"/>
              <a:pathLst>
                <a:path h="660756" w="159783">
                  <a:moveTo>
                    <a:pt x="0" y="0"/>
                  </a:moveTo>
                  <a:lnTo>
                    <a:pt x="159783" y="0"/>
                  </a:lnTo>
                  <a:lnTo>
                    <a:pt x="159783" y="660756"/>
                  </a:lnTo>
                  <a:lnTo>
                    <a:pt x="0" y="6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1874115" y="9194449"/>
            <a:ext cx="16549213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Fyzická osoba, která administruje žádosti různých žadatelů musí nejprve v poli “žadatel”   vybrat žadatele, za kterého bude vyplňovat žádost.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8986346" y="8834411"/>
            <a:ext cx="970266" cy="970266"/>
          </a:xfrm>
          <a:custGeom>
            <a:avLst/>
            <a:gdLst/>
            <a:ahLst/>
            <a:cxnLst/>
            <a:rect r="r" b="b" t="t" l="l"/>
            <a:pathLst>
              <a:path h="970266" w="970266">
                <a:moveTo>
                  <a:pt x="0" y="0"/>
                </a:moveTo>
                <a:lnTo>
                  <a:pt x="970266" y="0"/>
                </a:lnTo>
                <a:lnTo>
                  <a:pt x="970266" y="970266"/>
                </a:lnTo>
                <a:lnTo>
                  <a:pt x="0" y="9702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4172550" y="3812372"/>
            <a:ext cx="492395" cy="492395"/>
          </a:xfrm>
          <a:custGeom>
            <a:avLst/>
            <a:gdLst/>
            <a:ahLst/>
            <a:cxnLst/>
            <a:rect r="r" b="b" t="t" l="l"/>
            <a:pathLst>
              <a:path h="492395" w="492395">
                <a:moveTo>
                  <a:pt x="0" y="0"/>
                </a:moveTo>
                <a:lnTo>
                  <a:pt x="492395" y="0"/>
                </a:lnTo>
                <a:lnTo>
                  <a:pt x="492395" y="492395"/>
                </a:lnTo>
                <a:lnTo>
                  <a:pt x="0" y="4923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DAGLqCPlAx8</dc:identifier>
  <dcterms:modified xsi:type="dcterms:W3CDTF">2011-08-01T06:04:30Z</dcterms:modified>
  <cp:revision>1</cp:revision>
  <dc:title>FINAL_PŘÍRUČKA PRO ŽADATELE DPMK</dc:title>
</cp:coreProperties>
</file>